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8" r:id="rId2"/>
    <p:sldId id="257" r:id="rId3"/>
    <p:sldId id="259" r:id="rId4"/>
    <p:sldId id="260" r:id="rId5"/>
    <p:sldId id="263" r:id="rId6"/>
    <p:sldId id="262" r:id="rId7"/>
    <p:sldId id="264" r:id="rId8"/>
    <p:sldId id="265" r:id="rId9"/>
    <p:sldId id="266" r:id="rId10"/>
    <p:sldId id="268" r:id="rId11"/>
    <p:sldId id="270" r:id="rId12"/>
    <p:sldId id="272" r:id="rId13"/>
    <p:sldId id="273" r:id="rId14"/>
    <p:sldId id="274" r:id="rId15"/>
    <p:sldId id="275" r:id="rId16"/>
    <p:sldId id="276" r:id="rId17"/>
    <p:sldId id="277" r:id="rId18"/>
    <p:sldId id="278" r:id="rId19"/>
    <p:sldId id="281"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BADD2A6-EEF8-41A5-988C-7CEC509D6BB2}" type="datetimeFigureOut">
              <a:rPr lang="ar-IQ" smtClean="0"/>
              <a:pPr/>
              <a:t>13/11/1439</a:t>
            </a:fld>
            <a:endParaRPr lang="ar-IQ"/>
          </a:p>
        </p:txBody>
      </p:sp>
      <p:sp>
        <p:nvSpPr>
          <p:cNvPr id="17" name="Footer Placeholder 16"/>
          <p:cNvSpPr>
            <a:spLocks noGrp="1"/>
          </p:cNvSpPr>
          <p:nvPr>
            <p:ph type="ftr" sz="quarter" idx="11"/>
          </p:nvPr>
        </p:nvSpPr>
        <p:spPr/>
        <p:txBody>
          <a:bodyPr/>
          <a:lstStyle>
            <a:extLst/>
          </a:lstStyle>
          <a:p>
            <a:endParaRPr lang="ar-IQ"/>
          </a:p>
        </p:txBody>
      </p:sp>
      <p:sp>
        <p:nvSpPr>
          <p:cNvPr id="29" name="Slide Number Placeholder 28"/>
          <p:cNvSpPr>
            <a:spLocks noGrp="1"/>
          </p:cNvSpPr>
          <p:nvPr>
            <p:ph type="sldNum" sz="quarter" idx="12"/>
          </p:nvPr>
        </p:nvSpPr>
        <p:spPr/>
        <p:txBody>
          <a:bodyPr/>
          <a:lstStyle>
            <a:extLst/>
          </a:lstStyle>
          <a:p>
            <a:fld id="{BE39CBF6-91E7-491F-9F4C-933FFDCBF277}" type="slidenum">
              <a:rPr lang="ar-IQ" smtClean="0"/>
              <a:pPr/>
              <a:t>‹#›</a:t>
            </a:fld>
            <a:endParaRPr lang="ar-IQ"/>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ADD2A6-EEF8-41A5-988C-7CEC509D6BB2}" type="datetimeFigureOut">
              <a:rPr lang="ar-IQ" smtClean="0"/>
              <a:pPr/>
              <a:t>13/11/1439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E39CBF6-91E7-491F-9F4C-933FFDCBF277}"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ADD2A6-EEF8-41A5-988C-7CEC509D6BB2}" type="datetimeFigureOut">
              <a:rPr lang="ar-IQ" smtClean="0"/>
              <a:pPr/>
              <a:t>13/11/1439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E39CBF6-91E7-491F-9F4C-933FFDCBF277}"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ADD2A6-EEF8-41A5-988C-7CEC509D6BB2}" type="datetimeFigureOut">
              <a:rPr lang="ar-IQ" smtClean="0"/>
              <a:pPr/>
              <a:t>13/11/1439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E39CBF6-91E7-491F-9F4C-933FFDCBF277}"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ADD2A6-EEF8-41A5-988C-7CEC509D6BB2}" type="datetimeFigureOut">
              <a:rPr lang="ar-IQ" smtClean="0"/>
              <a:pPr/>
              <a:t>13/11/1439</a:t>
            </a:fld>
            <a:endParaRPr lang="ar-IQ"/>
          </a:p>
        </p:txBody>
      </p:sp>
      <p:sp>
        <p:nvSpPr>
          <p:cNvPr id="5" name="Footer Placeholder 4"/>
          <p:cNvSpPr>
            <a:spLocks noGrp="1"/>
          </p:cNvSpPr>
          <p:nvPr>
            <p:ph type="ftr" sz="quarter" idx="11"/>
          </p:nvPr>
        </p:nvSpPr>
        <p:spPr/>
        <p:txBody>
          <a:bodyPr/>
          <a:lstStyle>
            <a:extLst/>
          </a:lstStyle>
          <a:p>
            <a:endParaRPr lang="ar-IQ"/>
          </a:p>
        </p:txBody>
      </p:sp>
      <p:sp>
        <p:nvSpPr>
          <p:cNvPr id="6" name="Slide Number Placeholder 5"/>
          <p:cNvSpPr>
            <a:spLocks noGrp="1"/>
          </p:cNvSpPr>
          <p:nvPr>
            <p:ph type="sldNum" sz="quarter" idx="12"/>
          </p:nvPr>
        </p:nvSpPr>
        <p:spPr/>
        <p:txBody>
          <a:bodyPr/>
          <a:lstStyle>
            <a:extLst/>
          </a:lstStyle>
          <a:p>
            <a:fld id="{BE39CBF6-91E7-491F-9F4C-933FFDCBF277}" type="slidenum">
              <a:rPr lang="ar-IQ" smtClean="0"/>
              <a:pPr/>
              <a:t>‹#›</a:t>
            </a:fld>
            <a:endParaRPr lang="ar-IQ"/>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ADD2A6-EEF8-41A5-988C-7CEC509D6BB2}" type="datetimeFigureOut">
              <a:rPr lang="ar-IQ" smtClean="0"/>
              <a:pPr/>
              <a:t>13/11/1439</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BE39CBF6-91E7-491F-9F4C-933FFDCBF277}"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ADD2A6-EEF8-41A5-988C-7CEC509D6BB2}" type="datetimeFigureOut">
              <a:rPr lang="ar-IQ" smtClean="0"/>
              <a:pPr/>
              <a:t>13/11/1439</a:t>
            </a:fld>
            <a:endParaRPr lang="ar-IQ"/>
          </a:p>
        </p:txBody>
      </p:sp>
      <p:sp>
        <p:nvSpPr>
          <p:cNvPr id="8" name="Footer Placeholder 7"/>
          <p:cNvSpPr>
            <a:spLocks noGrp="1"/>
          </p:cNvSpPr>
          <p:nvPr>
            <p:ph type="ftr" sz="quarter" idx="11"/>
          </p:nvPr>
        </p:nvSpPr>
        <p:spPr/>
        <p:txBody>
          <a:bodyPr/>
          <a:lstStyle>
            <a:extLst/>
          </a:lstStyle>
          <a:p>
            <a:endParaRPr lang="ar-IQ"/>
          </a:p>
        </p:txBody>
      </p:sp>
      <p:sp>
        <p:nvSpPr>
          <p:cNvPr id="9" name="Slide Number Placeholder 8"/>
          <p:cNvSpPr>
            <a:spLocks noGrp="1"/>
          </p:cNvSpPr>
          <p:nvPr>
            <p:ph type="sldNum" sz="quarter" idx="12"/>
          </p:nvPr>
        </p:nvSpPr>
        <p:spPr/>
        <p:txBody>
          <a:bodyPr/>
          <a:lstStyle>
            <a:extLst/>
          </a:lstStyle>
          <a:p>
            <a:fld id="{BE39CBF6-91E7-491F-9F4C-933FFDCBF277}" type="slidenum">
              <a:rPr lang="ar-IQ" smtClean="0"/>
              <a:pPr/>
              <a:t>‹#›</a:t>
            </a:fld>
            <a:endParaRPr lang="ar-IQ"/>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BADD2A6-EEF8-41A5-988C-7CEC509D6BB2}" type="datetimeFigureOut">
              <a:rPr lang="ar-IQ" smtClean="0"/>
              <a:pPr/>
              <a:t>13/11/1439</a:t>
            </a:fld>
            <a:endParaRPr lang="ar-IQ"/>
          </a:p>
        </p:txBody>
      </p:sp>
      <p:sp>
        <p:nvSpPr>
          <p:cNvPr id="4" name="Footer Placeholder 3"/>
          <p:cNvSpPr>
            <a:spLocks noGrp="1"/>
          </p:cNvSpPr>
          <p:nvPr>
            <p:ph type="ftr" sz="quarter" idx="11"/>
          </p:nvPr>
        </p:nvSpPr>
        <p:spPr/>
        <p:txBody>
          <a:bodyPr/>
          <a:lstStyle>
            <a:extLst/>
          </a:lstStyle>
          <a:p>
            <a:endParaRPr lang="ar-IQ"/>
          </a:p>
        </p:txBody>
      </p:sp>
      <p:sp>
        <p:nvSpPr>
          <p:cNvPr id="5" name="Slide Number Placeholder 4"/>
          <p:cNvSpPr>
            <a:spLocks noGrp="1"/>
          </p:cNvSpPr>
          <p:nvPr>
            <p:ph type="sldNum" sz="quarter" idx="12"/>
          </p:nvPr>
        </p:nvSpPr>
        <p:spPr/>
        <p:txBody>
          <a:bodyPr/>
          <a:lstStyle>
            <a:extLst/>
          </a:lstStyle>
          <a:p>
            <a:fld id="{BE39CBF6-91E7-491F-9F4C-933FFDCBF277}"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BADD2A6-EEF8-41A5-988C-7CEC509D6BB2}" type="datetimeFigureOut">
              <a:rPr lang="ar-IQ" smtClean="0"/>
              <a:pPr/>
              <a:t>13/11/1439</a:t>
            </a:fld>
            <a:endParaRPr lang="ar-IQ"/>
          </a:p>
        </p:txBody>
      </p:sp>
      <p:sp>
        <p:nvSpPr>
          <p:cNvPr id="3" name="Footer Placeholder 2"/>
          <p:cNvSpPr>
            <a:spLocks noGrp="1"/>
          </p:cNvSpPr>
          <p:nvPr>
            <p:ph type="ftr" sz="quarter" idx="11"/>
          </p:nvPr>
        </p:nvSpPr>
        <p:spPr/>
        <p:txBody>
          <a:bodyPr/>
          <a:lstStyle>
            <a:extLst/>
          </a:lstStyle>
          <a:p>
            <a:endParaRPr lang="ar-IQ"/>
          </a:p>
        </p:txBody>
      </p:sp>
      <p:sp>
        <p:nvSpPr>
          <p:cNvPr id="4" name="Slide Number Placeholder 3"/>
          <p:cNvSpPr>
            <a:spLocks noGrp="1"/>
          </p:cNvSpPr>
          <p:nvPr>
            <p:ph type="sldNum" sz="quarter" idx="12"/>
          </p:nvPr>
        </p:nvSpPr>
        <p:spPr/>
        <p:txBody>
          <a:bodyPr/>
          <a:lstStyle>
            <a:extLst/>
          </a:lstStyle>
          <a:p>
            <a:fld id="{BE39CBF6-91E7-491F-9F4C-933FFDCBF277}"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ADD2A6-EEF8-41A5-988C-7CEC509D6BB2}" type="datetimeFigureOut">
              <a:rPr lang="ar-IQ" smtClean="0"/>
              <a:pPr/>
              <a:t>13/11/1439</a:t>
            </a:fld>
            <a:endParaRPr lang="ar-IQ"/>
          </a:p>
        </p:txBody>
      </p:sp>
      <p:sp>
        <p:nvSpPr>
          <p:cNvPr id="6" name="Footer Placeholder 5"/>
          <p:cNvSpPr>
            <a:spLocks noGrp="1"/>
          </p:cNvSpPr>
          <p:nvPr>
            <p:ph type="ftr" sz="quarter" idx="11"/>
          </p:nvPr>
        </p:nvSpPr>
        <p:spPr/>
        <p:txBody>
          <a:bodyPr/>
          <a:lstStyle>
            <a:extLst/>
          </a:lstStyle>
          <a:p>
            <a:endParaRPr lang="ar-IQ"/>
          </a:p>
        </p:txBody>
      </p:sp>
      <p:sp>
        <p:nvSpPr>
          <p:cNvPr id="7" name="Slide Number Placeholder 6"/>
          <p:cNvSpPr>
            <a:spLocks noGrp="1"/>
          </p:cNvSpPr>
          <p:nvPr>
            <p:ph type="sldNum" sz="quarter" idx="12"/>
          </p:nvPr>
        </p:nvSpPr>
        <p:spPr/>
        <p:txBody>
          <a:bodyPr/>
          <a:lstStyle>
            <a:extLst/>
          </a:lstStyle>
          <a:p>
            <a:fld id="{BE39CBF6-91E7-491F-9F4C-933FFDCBF277}"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BADD2A6-EEF8-41A5-988C-7CEC509D6BB2}" type="datetimeFigureOut">
              <a:rPr lang="ar-IQ" smtClean="0"/>
              <a:pPr/>
              <a:t>13/11/1439</a:t>
            </a:fld>
            <a:endParaRPr lang="ar-IQ"/>
          </a:p>
        </p:txBody>
      </p:sp>
      <p:sp>
        <p:nvSpPr>
          <p:cNvPr id="6" name="Footer Placeholder 5"/>
          <p:cNvSpPr>
            <a:spLocks noGrp="1"/>
          </p:cNvSpPr>
          <p:nvPr>
            <p:ph type="ftr" sz="quarter" idx="11"/>
          </p:nvPr>
        </p:nvSpPr>
        <p:spPr>
          <a:xfrm>
            <a:off x="914400" y="55499"/>
            <a:ext cx="5562600" cy="365125"/>
          </a:xfrm>
        </p:spPr>
        <p:txBody>
          <a:bodyPr/>
          <a:lstStyle>
            <a:extLst/>
          </a:lstStyle>
          <a:p>
            <a:endParaRPr lang="ar-IQ"/>
          </a:p>
        </p:txBody>
      </p:sp>
      <p:sp>
        <p:nvSpPr>
          <p:cNvPr id="7" name="Slide Number Placeholder 6"/>
          <p:cNvSpPr>
            <a:spLocks noGrp="1"/>
          </p:cNvSpPr>
          <p:nvPr>
            <p:ph type="sldNum" sz="quarter" idx="12"/>
          </p:nvPr>
        </p:nvSpPr>
        <p:spPr>
          <a:xfrm>
            <a:off x="8610600" y="55499"/>
            <a:ext cx="457200" cy="365125"/>
          </a:xfrm>
        </p:spPr>
        <p:txBody>
          <a:bodyPr/>
          <a:lstStyle>
            <a:extLst/>
          </a:lstStyle>
          <a:p>
            <a:fld id="{BE39CBF6-91E7-491F-9F4C-933FFDCBF277}"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BADD2A6-EEF8-41A5-988C-7CEC509D6BB2}" type="datetimeFigureOut">
              <a:rPr lang="ar-IQ" smtClean="0"/>
              <a:pPr/>
              <a:t>13/11/1439</a:t>
            </a:fld>
            <a:endParaRPr lang="ar-IQ"/>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IQ"/>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E39CBF6-91E7-491F-9F4C-933FFDCBF277}" type="slidenum">
              <a:rPr lang="ar-IQ" smtClean="0"/>
              <a:pPr/>
              <a:t>‹#›</a:t>
            </a:fld>
            <a:endParaRPr lang="ar-IQ"/>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76672"/>
            <a:ext cx="7772400" cy="5688632"/>
          </a:xfrm>
        </p:spPr>
        <p:txBody>
          <a:bodyPr/>
          <a:lstStyle/>
          <a:p>
            <a:pPr algn="ctr"/>
            <a:r>
              <a:rPr lang="en-GB" b="1" i="1" dirty="0" smtClean="0">
                <a:solidFill>
                  <a:srgbClr val="000099"/>
                </a:solidFill>
              </a:rPr>
              <a:t>Cell Biology </a:t>
            </a:r>
            <a:r>
              <a:rPr lang="en-GB" b="1" i="1" dirty="0" err="1" smtClean="0">
                <a:solidFill>
                  <a:srgbClr val="000099"/>
                </a:solidFill>
              </a:rPr>
              <a:t>Lec</a:t>
            </a:r>
            <a:r>
              <a:rPr lang="en-GB" b="1" i="1" dirty="0" smtClean="0">
                <a:solidFill>
                  <a:srgbClr val="000099"/>
                </a:solidFill>
              </a:rPr>
              <a:t> </a:t>
            </a:r>
            <a:r>
              <a:rPr lang="en-GB" b="1" i="1" dirty="0" smtClean="0">
                <a:solidFill>
                  <a:srgbClr val="000099"/>
                </a:solidFill>
              </a:rPr>
              <a:t>(11)</a:t>
            </a:r>
            <a:r>
              <a:rPr lang="en-GB" b="1" i="1" dirty="0" smtClean="0">
                <a:solidFill>
                  <a:srgbClr val="FF0000"/>
                </a:solidFill>
              </a:rPr>
              <a:t/>
            </a:r>
            <a:br>
              <a:rPr lang="en-GB" b="1" i="1" dirty="0" smtClean="0">
                <a:solidFill>
                  <a:srgbClr val="FF0000"/>
                </a:solidFill>
              </a:rPr>
            </a:br>
            <a:r>
              <a:rPr lang="en-GB" b="1" i="1" dirty="0" smtClean="0">
                <a:solidFill>
                  <a:srgbClr val="FF0000"/>
                </a:solidFill>
              </a:rPr>
              <a:t>DNA Replication &amp; Proteins synthesis</a:t>
            </a:r>
            <a:endParaRPr lang="ar-IQ" dirty="0">
              <a:solidFill>
                <a:srgbClr val="FF0000"/>
              </a:solidFill>
            </a:endParaRPr>
          </a:p>
        </p:txBody>
      </p:sp>
      <p:pic>
        <p:nvPicPr>
          <p:cNvPr id="3" name="Picture 2"/>
          <p:cNvPicPr/>
          <p:nvPr/>
        </p:nvPicPr>
        <p:blipFill rotWithShape="1">
          <a:blip r:embed="rId3" cstate="print">
            <a:extLst>
              <a:ext uri="{28A0092B-C50C-407E-A947-70E740481C1C}">
                <a14:useLocalDpi xmlns:a14="http://schemas.microsoft.com/office/drawing/2010/main" val="0"/>
              </a:ext>
            </a:extLst>
          </a:blip>
          <a:srcRect l="21772" t="15952" r="30866" b="3398"/>
          <a:stretch/>
        </p:blipFill>
        <p:spPr bwMode="auto">
          <a:xfrm>
            <a:off x="3491880" y="2786058"/>
            <a:ext cx="2214578"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7772400" cy="720080"/>
          </a:xfrm>
        </p:spPr>
        <p:txBody>
          <a:bodyPr/>
          <a:lstStyle/>
          <a:p>
            <a:pPr algn="ctr"/>
            <a:r>
              <a:rPr lang="en-GB" sz="2800" b="1" dirty="0" smtClean="0">
                <a:solidFill>
                  <a:schemeClr val="accent6">
                    <a:lumMod val="60000"/>
                    <a:lumOff val="40000"/>
                  </a:schemeClr>
                </a:solidFill>
              </a:rPr>
              <a:t>From DNA to Protein</a:t>
            </a:r>
            <a:r>
              <a:rPr lang="en-US" dirty="0" smtClean="0"/>
              <a:t/>
            </a:r>
            <a:br>
              <a:rPr lang="en-US" dirty="0" smtClean="0"/>
            </a:br>
            <a:endParaRPr lang="ar-IQ" dirty="0"/>
          </a:p>
        </p:txBody>
      </p:sp>
      <p:pic>
        <p:nvPicPr>
          <p:cNvPr id="3" name="Picture 2" descr="C:\Users\Dr. Hanady\Desktop\lec\From DNA to Protein_files\cdogma.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548680"/>
            <a:ext cx="4320000" cy="2214577"/>
          </a:xfrm>
          <a:prstGeom prst="rect">
            <a:avLst/>
          </a:prstGeom>
          <a:noFill/>
          <a:ln>
            <a:noFill/>
          </a:ln>
        </p:spPr>
      </p:pic>
      <p:sp>
        <p:nvSpPr>
          <p:cNvPr id="4" name="Rectangle 3"/>
          <p:cNvSpPr/>
          <p:nvPr/>
        </p:nvSpPr>
        <p:spPr>
          <a:xfrm>
            <a:off x="323528" y="2975505"/>
            <a:ext cx="8712968" cy="4242187"/>
          </a:xfrm>
          <a:prstGeom prst="rect">
            <a:avLst/>
          </a:prstGeom>
        </p:spPr>
        <p:txBody>
          <a:bodyPr wrap="square">
            <a:spAutoFit/>
          </a:bodyPr>
          <a:lstStyle/>
          <a:p>
            <a:pPr marL="68580" lvl="0" algn="just" rtl="0">
              <a:spcBef>
                <a:spcPts val="700"/>
              </a:spcBef>
              <a:buClr>
                <a:srgbClr val="D6ECFF"/>
              </a:buClr>
              <a:buSzPct val="95000"/>
            </a:pPr>
            <a:r>
              <a:rPr lang="en-US" sz="3000" dirty="0">
                <a:solidFill>
                  <a:srgbClr val="FEB80A"/>
                </a:solidFill>
              </a:rPr>
              <a:t>Getting from the </a:t>
            </a:r>
            <a:r>
              <a:rPr lang="en-US" sz="3000" dirty="0">
                <a:solidFill>
                  <a:schemeClr val="accent6">
                    <a:lumMod val="60000"/>
                    <a:lumOff val="40000"/>
                  </a:schemeClr>
                </a:solidFill>
              </a:rPr>
              <a:t>code in DNA </a:t>
            </a:r>
            <a:r>
              <a:rPr lang="en-US" sz="3000" dirty="0">
                <a:solidFill>
                  <a:srgbClr val="FEB80A"/>
                </a:solidFill>
              </a:rPr>
              <a:t>to the </a:t>
            </a:r>
            <a:r>
              <a:rPr lang="en-US" sz="3000" dirty="0">
                <a:solidFill>
                  <a:schemeClr val="accent6">
                    <a:lumMod val="60000"/>
                    <a:lumOff val="40000"/>
                  </a:schemeClr>
                </a:solidFill>
              </a:rPr>
              <a:t>final protein </a:t>
            </a:r>
            <a:r>
              <a:rPr lang="en-US" sz="3000" dirty="0">
                <a:solidFill>
                  <a:srgbClr val="FEB80A"/>
                </a:solidFill>
              </a:rPr>
              <a:t>is a very complicated process</a:t>
            </a:r>
            <a:r>
              <a:rPr lang="en-US" sz="3000" dirty="0" smtClean="0">
                <a:solidFill>
                  <a:srgbClr val="FEB80A"/>
                </a:solidFill>
              </a:rPr>
              <a:t>.</a:t>
            </a:r>
          </a:p>
          <a:p>
            <a:pPr marL="68580" lvl="0" algn="just" rtl="0">
              <a:spcBef>
                <a:spcPts val="700"/>
              </a:spcBef>
              <a:buClr>
                <a:srgbClr val="D6ECFF"/>
              </a:buClr>
              <a:buSzPct val="95000"/>
            </a:pPr>
            <a:r>
              <a:rPr lang="en-US" sz="2800" dirty="0">
                <a:solidFill>
                  <a:srgbClr val="FEB80A"/>
                </a:solidFill>
              </a:rPr>
              <a:t>The code is first transcribed "</a:t>
            </a:r>
            <a:r>
              <a:rPr lang="en-US" sz="2800" dirty="0">
                <a:solidFill>
                  <a:srgbClr val="FF0000"/>
                </a:solidFill>
              </a:rPr>
              <a:t>copied</a:t>
            </a:r>
            <a:r>
              <a:rPr lang="en-US" sz="2800" dirty="0">
                <a:solidFill>
                  <a:srgbClr val="FEB80A"/>
                </a:solidFill>
              </a:rPr>
              <a:t>" to </a:t>
            </a:r>
            <a:r>
              <a:rPr lang="en-US" sz="2800" dirty="0">
                <a:solidFill>
                  <a:schemeClr val="accent2">
                    <a:lumMod val="60000"/>
                    <a:lumOff val="40000"/>
                  </a:schemeClr>
                </a:solidFill>
              </a:rPr>
              <a:t>messenger RNA</a:t>
            </a:r>
            <a:r>
              <a:rPr lang="en-US" sz="2800" dirty="0">
                <a:solidFill>
                  <a:srgbClr val="FEB80A"/>
                </a:solidFill>
              </a:rPr>
              <a:t>. That then travels out of the nucleus of the cell (where the DNA is found) into the cytoplasm of the cell. Here the code is read and the protein is </a:t>
            </a:r>
            <a:r>
              <a:rPr lang="en-US" sz="2800" dirty="0" err="1">
                <a:solidFill>
                  <a:srgbClr val="FEB80A"/>
                </a:solidFill>
              </a:rPr>
              <a:t>synthesised</a:t>
            </a:r>
            <a:r>
              <a:rPr lang="en-US" sz="2800" dirty="0">
                <a:solidFill>
                  <a:srgbClr val="FEB80A"/>
                </a:solidFill>
              </a:rPr>
              <a:t> with the help of two other forms of RNA - </a:t>
            </a:r>
            <a:r>
              <a:rPr lang="en-US" sz="2800" b="1" dirty="0">
                <a:solidFill>
                  <a:schemeClr val="accent6">
                    <a:lumMod val="60000"/>
                    <a:lumOff val="40000"/>
                  </a:schemeClr>
                </a:solidFill>
              </a:rPr>
              <a:t>ribosomal RNA </a:t>
            </a:r>
            <a:r>
              <a:rPr lang="en-US" sz="2800" b="1" dirty="0">
                <a:solidFill>
                  <a:srgbClr val="FEB80A"/>
                </a:solidFill>
              </a:rPr>
              <a:t>and </a:t>
            </a:r>
            <a:r>
              <a:rPr lang="en-US" sz="2800" b="1" dirty="0">
                <a:solidFill>
                  <a:schemeClr val="accent6">
                    <a:lumMod val="60000"/>
                    <a:lumOff val="40000"/>
                  </a:schemeClr>
                </a:solidFill>
              </a:rPr>
              <a:t>transfer</a:t>
            </a:r>
            <a:r>
              <a:rPr lang="en-US" sz="2800" b="1" dirty="0">
                <a:solidFill>
                  <a:srgbClr val="FEB80A"/>
                </a:solidFill>
              </a:rPr>
              <a:t> </a:t>
            </a:r>
            <a:r>
              <a:rPr lang="en-US" sz="2800" b="1" dirty="0" smtClean="0">
                <a:solidFill>
                  <a:schemeClr val="accent6">
                    <a:lumMod val="60000"/>
                    <a:lumOff val="40000"/>
                  </a:schemeClr>
                </a:solidFill>
              </a:rPr>
              <a:t>RNA</a:t>
            </a:r>
            <a:r>
              <a:rPr lang="en-US" sz="2800" b="1" dirty="0" smtClean="0">
                <a:solidFill>
                  <a:srgbClr val="FFFF00"/>
                </a:solidFill>
              </a:rPr>
              <a:t>.</a:t>
            </a:r>
            <a:endParaRPr lang="en-US" sz="2800" dirty="0">
              <a:solidFill>
                <a:schemeClr val="accent6">
                  <a:lumMod val="60000"/>
                  <a:lumOff val="40000"/>
                </a:schemeClr>
              </a:solidFill>
            </a:endParaRPr>
          </a:p>
          <a:p>
            <a:pPr marL="68580" lvl="0" algn="just" rtl="0">
              <a:spcBef>
                <a:spcPts val="700"/>
              </a:spcBef>
              <a:buClr>
                <a:srgbClr val="D6ECFF"/>
              </a:buClr>
              <a:buSzPct val="95000"/>
            </a:pPr>
            <a:endParaRPr lang="en-US" sz="3000" dirty="0">
              <a:solidFill>
                <a:srgbClr val="FEB80A"/>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16632"/>
            <a:ext cx="8358246" cy="792088"/>
          </a:xfrm>
        </p:spPr>
        <p:txBody>
          <a:bodyPr/>
          <a:lstStyle/>
          <a:p>
            <a:pPr algn="ctr"/>
            <a:r>
              <a:rPr lang="en-GB" sz="3200" b="1" u="sng" dirty="0" smtClean="0">
                <a:solidFill>
                  <a:schemeClr val="accent2">
                    <a:lumMod val="60000"/>
                    <a:lumOff val="40000"/>
                  </a:schemeClr>
                </a:solidFill>
              </a:rPr>
              <a:t>Transcription</a:t>
            </a:r>
            <a:r>
              <a:rPr lang="en-US" sz="3200" dirty="0" smtClean="0">
                <a:solidFill>
                  <a:schemeClr val="accent2">
                    <a:lumMod val="60000"/>
                    <a:lumOff val="40000"/>
                  </a:schemeClr>
                </a:solidFill>
              </a:rPr>
              <a:t/>
            </a:r>
            <a:br>
              <a:rPr lang="en-US" sz="3200" dirty="0" smtClean="0">
                <a:solidFill>
                  <a:schemeClr val="accent2">
                    <a:lumMod val="60000"/>
                    <a:lumOff val="40000"/>
                  </a:schemeClr>
                </a:solidFill>
              </a:rPr>
            </a:br>
            <a:endParaRPr lang="ar-IQ" sz="3200" dirty="0">
              <a:solidFill>
                <a:schemeClr val="accent2">
                  <a:lumMod val="60000"/>
                  <a:lumOff val="40000"/>
                </a:schemeClr>
              </a:solidFill>
            </a:endParaRPr>
          </a:p>
        </p:txBody>
      </p:sp>
      <p:sp>
        <p:nvSpPr>
          <p:cNvPr id="3" name="Content Placeholder 2"/>
          <p:cNvSpPr>
            <a:spLocks noGrp="1"/>
          </p:cNvSpPr>
          <p:nvPr>
            <p:ph idx="1"/>
          </p:nvPr>
        </p:nvSpPr>
        <p:spPr>
          <a:xfrm>
            <a:off x="323528" y="620688"/>
            <a:ext cx="8820472" cy="6336704"/>
          </a:xfrm>
        </p:spPr>
        <p:txBody>
          <a:bodyPr>
            <a:normAutofit/>
          </a:bodyPr>
          <a:lstStyle/>
          <a:p>
            <a:pPr algn="just" rtl="0"/>
            <a:r>
              <a:rPr lang="en-US" sz="2800" dirty="0" smtClean="0">
                <a:solidFill>
                  <a:schemeClr val="accent3"/>
                </a:solidFill>
              </a:rPr>
              <a:t>Transcription is the name given to the process where the information in a gene in a DNA strand is transferred to an RNA molecule.</a:t>
            </a:r>
          </a:p>
          <a:p>
            <a:pPr algn="just" rtl="0"/>
            <a:r>
              <a:rPr lang="en-US" b="1" u="sng" dirty="0" smtClean="0">
                <a:solidFill>
                  <a:schemeClr val="accent2">
                    <a:lumMod val="60000"/>
                    <a:lumOff val="40000"/>
                  </a:schemeClr>
                </a:solidFill>
              </a:rPr>
              <a:t>The transcription process:</a:t>
            </a:r>
            <a:endParaRPr lang="en-US" dirty="0" smtClean="0">
              <a:solidFill>
                <a:schemeClr val="accent2">
                  <a:lumMod val="60000"/>
                  <a:lumOff val="40000"/>
                </a:schemeClr>
              </a:solidFill>
            </a:endParaRPr>
          </a:p>
          <a:p>
            <a:pPr algn="just" rtl="0"/>
            <a:r>
              <a:rPr lang="en-US" sz="2800" b="1" dirty="0" smtClean="0">
                <a:solidFill>
                  <a:schemeClr val="accent2">
                    <a:lumMod val="60000"/>
                    <a:lumOff val="40000"/>
                  </a:schemeClr>
                </a:solidFill>
              </a:rPr>
              <a:t>1-</a:t>
            </a:r>
            <a:r>
              <a:rPr lang="en-US" sz="2800" dirty="0" smtClean="0">
                <a:solidFill>
                  <a:schemeClr val="accent3"/>
                </a:solidFill>
              </a:rPr>
              <a:t>Finding the start of the gene on the coding strand.</a:t>
            </a:r>
          </a:p>
          <a:p>
            <a:pPr algn="just" rtl="0"/>
            <a:r>
              <a:rPr lang="en-US" sz="2800" dirty="0" smtClean="0">
                <a:solidFill>
                  <a:schemeClr val="accent3"/>
                </a:solidFill>
              </a:rPr>
              <a:t>Transcription is under the control of the enzyme </a:t>
            </a:r>
            <a:r>
              <a:rPr lang="en-US" sz="2800" b="1" i="1" dirty="0" smtClean="0">
                <a:solidFill>
                  <a:schemeClr val="accent6">
                    <a:lumMod val="60000"/>
                    <a:lumOff val="40000"/>
                  </a:schemeClr>
                </a:solidFill>
              </a:rPr>
              <a:t>RNA polymerase</a:t>
            </a:r>
            <a:r>
              <a:rPr lang="en-US" sz="2800" dirty="0" smtClean="0">
                <a:solidFill>
                  <a:schemeClr val="accent3"/>
                </a:solidFill>
              </a:rPr>
              <a:t>. The first thing that the enzyme has to do is to find the start of the gene on the coding strand of the DNA. These base sequences are known as </a:t>
            </a:r>
            <a:r>
              <a:rPr lang="en-US" sz="2800" b="1" dirty="0" smtClean="0">
                <a:solidFill>
                  <a:schemeClr val="accent6">
                    <a:lumMod val="60000"/>
                    <a:lumOff val="40000"/>
                  </a:schemeClr>
                </a:solidFill>
              </a:rPr>
              <a:t>promoter sequences</a:t>
            </a:r>
            <a:r>
              <a:rPr lang="en-US" sz="2800" b="1" dirty="0" smtClean="0">
                <a:solidFill>
                  <a:schemeClr val="accent3"/>
                </a:solidFill>
              </a:rPr>
              <a:t>.</a:t>
            </a:r>
            <a:endParaRPr lang="en-US" sz="2800" dirty="0" smtClean="0">
              <a:solidFill>
                <a:schemeClr val="accent3"/>
              </a:solidFill>
            </a:endParaRPr>
          </a:p>
          <a:p>
            <a:pPr marL="68580" indent="0">
              <a:buNone/>
            </a:pPr>
            <a:endParaRPr lang="ar-IQ" dirty="0"/>
          </a:p>
        </p:txBody>
      </p:sp>
      <p:pic>
        <p:nvPicPr>
          <p:cNvPr id="5" name="Picture 4"/>
          <p:cNvPicPr>
            <a:picLocks noChangeAspect="1"/>
          </p:cNvPicPr>
          <p:nvPr/>
        </p:nvPicPr>
        <p:blipFill>
          <a:blip r:embed="rId2"/>
          <a:stretch>
            <a:fillRect/>
          </a:stretch>
        </p:blipFill>
        <p:spPr>
          <a:xfrm>
            <a:off x="3203848" y="5085184"/>
            <a:ext cx="5400000" cy="1434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88640"/>
            <a:ext cx="8358246" cy="720080"/>
          </a:xfrm>
        </p:spPr>
        <p:txBody>
          <a:bodyPr/>
          <a:lstStyle/>
          <a:p>
            <a:pPr algn="ctr"/>
            <a:r>
              <a:rPr lang="en-GB" sz="3200" b="1" u="sng" dirty="0" smtClean="0">
                <a:solidFill>
                  <a:schemeClr val="accent2">
                    <a:lumMod val="60000"/>
                    <a:lumOff val="40000"/>
                  </a:schemeClr>
                </a:solidFill>
              </a:rPr>
              <a:t>Transcription</a:t>
            </a:r>
            <a:endParaRPr lang="ar-IQ" sz="3200" dirty="0">
              <a:solidFill>
                <a:schemeClr val="accent2">
                  <a:lumMod val="60000"/>
                  <a:lumOff val="40000"/>
                </a:schemeClr>
              </a:solidFill>
            </a:endParaRPr>
          </a:p>
        </p:txBody>
      </p:sp>
      <p:sp>
        <p:nvSpPr>
          <p:cNvPr id="3" name="Content Placeholder 2"/>
          <p:cNvSpPr>
            <a:spLocks noGrp="1"/>
          </p:cNvSpPr>
          <p:nvPr>
            <p:ph idx="1"/>
          </p:nvPr>
        </p:nvSpPr>
        <p:spPr>
          <a:xfrm>
            <a:off x="428596" y="908720"/>
            <a:ext cx="8501122" cy="5446840"/>
          </a:xfrm>
        </p:spPr>
        <p:txBody>
          <a:bodyPr/>
          <a:lstStyle/>
          <a:p>
            <a:pPr algn="just" rtl="0"/>
            <a:r>
              <a:rPr lang="en-US" b="1" dirty="0" smtClean="0">
                <a:solidFill>
                  <a:schemeClr val="accent2">
                    <a:lumMod val="60000"/>
                    <a:lumOff val="40000"/>
                  </a:schemeClr>
                </a:solidFill>
              </a:rPr>
              <a:t>2-</a:t>
            </a:r>
            <a:r>
              <a:rPr lang="en-US" dirty="0" smtClean="0">
                <a:solidFill>
                  <a:schemeClr val="accent3"/>
                </a:solidFill>
              </a:rPr>
              <a:t>Once the enzyme has attached to the DNA, it unwinds the double helix over a short length, and splits the two strands apart. This gives a "bubble" in which the coding strand and template strand are separated over the length of about 10 bases.</a:t>
            </a:r>
          </a:p>
          <a:p>
            <a:endParaRPr lang="ar-IQ" dirty="0"/>
          </a:p>
        </p:txBody>
      </p:sp>
      <p:pic>
        <p:nvPicPr>
          <p:cNvPr id="4" name="Picture 3" descr="C:\Users\Dr. Hanady\Desktop\lec\transcription - from DNA to RNA_files\transcribe2.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356992"/>
            <a:ext cx="5040000" cy="29985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16632"/>
            <a:ext cx="8429684" cy="864096"/>
          </a:xfrm>
        </p:spPr>
        <p:txBody>
          <a:bodyPr/>
          <a:lstStyle/>
          <a:p>
            <a:pPr algn="ctr"/>
            <a:r>
              <a:rPr lang="en-GB" sz="3200" b="1" u="sng" dirty="0" smtClean="0">
                <a:solidFill>
                  <a:schemeClr val="accent2">
                    <a:lumMod val="60000"/>
                    <a:lumOff val="40000"/>
                  </a:schemeClr>
                </a:solidFill>
              </a:rPr>
              <a:t>Transcription</a:t>
            </a:r>
            <a:endParaRPr lang="ar-IQ" sz="3200" dirty="0">
              <a:solidFill>
                <a:schemeClr val="accent2">
                  <a:lumMod val="60000"/>
                  <a:lumOff val="40000"/>
                </a:schemeClr>
              </a:solidFill>
            </a:endParaRPr>
          </a:p>
        </p:txBody>
      </p:sp>
      <p:sp>
        <p:nvSpPr>
          <p:cNvPr id="3" name="Content Placeholder 2"/>
          <p:cNvSpPr>
            <a:spLocks noGrp="1"/>
          </p:cNvSpPr>
          <p:nvPr>
            <p:ph idx="1"/>
          </p:nvPr>
        </p:nvSpPr>
        <p:spPr>
          <a:xfrm>
            <a:off x="500034" y="1071546"/>
            <a:ext cx="8501122" cy="5284014"/>
          </a:xfrm>
        </p:spPr>
        <p:txBody>
          <a:bodyPr/>
          <a:lstStyle/>
          <a:p>
            <a:pPr algn="just" rtl="0"/>
            <a:r>
              <a:rPr lang="en-US" b="1" dirty="0" smtClean="0">
                <a:solidFill>
                  <a:schemeClr val="accent2">
                    <a:lumMod val="60000"/>
                    <a:lumOff val="40000"/>
                  </a:schemeClr>
                </a:solidFill>
              </a:rPr>
              <a:t>3-</a:t>
            </a:r>
            <a:r>
              <a:rPr lang="en-US" dirty="0" smtClean="0">
                <a:solidFill>
                  <a:schemeClr val="accent3"/>
                </a:solidFill>
              </a:rPr>
              <a:t>Now the enzyme moves along the DNA, closing it up again behind it. Essentially it moves the bubble along the chain, adding new nucleotides all the time. The growing RNA tail becomes detached from the template strand as the enzyme moves along.</a:t>
            </a:r>
          </a:p>
          <a:p>
            <a:endParaRPr lang="ar-IQ" dirty="0"/>
          </a:p>
        </p:txBody>
      </p:sp>
      <p:pic>
        <p:nvPicPr>
          <p:cNvPr id="4" name="Picture 3" descr="C:\Users\Dr. Hanady\Desktop\lec\transcription - from DNA to RNA_files\transcribe3.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365104"/>
            <a:ext cx="6500858" cy="1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88640"/>
            <a:ext cx="8786842" cy="792088"/>
          </a:xfrm>
        </p:spPr>
        <p:txBody>
          <a:bodyPr/>
          <a:lstStyle/>
          <a:p>
            <a:pPr algn="ctr"/>
            <a:r>
              <a:rPr lang="en-GB" sz="3200" b="1" u="sng" dirty="0" smtClean="0">
                <a:solidFill>
                  <a:schemeClr val="accent2">
                    <a:lumMod val="60000"/>
                    <a:lumOff val="40000"/>
                  </a:schemeClr>
                </a:solidFill>
              </a:rPr>
              <a:t>Transcription</a:t>
            </a:r>
            <a:endParaRPr lang="ar-IQ" sz="3200" dirty="0">
              <a:solidFill>
                <a:schemeClr val="accent2">
                  <a:lumMod val="60000"/>
                  <a:lumOff val="40000"/>
                </a:schemeClr>
              </a:solidFill>
            </a:endParaRPr>
          </a:p>
        </p:txBody>
      </p:sp>
      <p:sp>
        <p:nvSpPr>
          <p:cNvPr id="3" name="Content Placeholder 2"/>
          <p:cNvSpPr>
            <a:spLocks noGrp="1"/>
          </p:cNvSpPr>
          <p:nvPr>
            <p:ph idx="1"/>
          </p:nvPr>
        </p:nvSpPr>
        <p:spPr>
          <a:xfrm>
            <a:off x="428596" y="1428736"/>
            <a:ext cx="8501122" cy="4572032"/>
          </a:xfrm>
        </p:spPr>
        <p:txBody>
          <a:bodyPr/>
          <a:lstStyle/>
          <a:p>
            <a:pPr algn="just" rtl="0"/>
            <a:r>
              <a:rPr lang="en-US" sz="3600" b="1" dirty="0" smtClean="0">
                <a:solidFill>
                  <a:schemeClr val="accent2">
                    <a:lumMod val="60000"/>
                    <a:lumOff val="40000"/>
                  </a:schemeClr>
                </a:solidFill>
              </a:rPr>
              <a:t>4-</a:t>
            </a:r>
            <a:r>
              <a:rPr lang="en-US" sz="3600" dirty="0" smtClean="0">
                <a:solidFill>
                  <a:schemeClr val="accent3"/>
                </a:solidFill>
              </a:rPr>
              <a:t>At the end of the gene there will be a </a:t>
            </a:r>
            <a:r>
              <a:rPr lang="en-US" sz="3600" b="1" dirty="0" smtClean="0">
                <a:solidFill>
                  <a:schemeClr val="accent4">
                    <a:lumMod val="60000"/>
                    <a:lumOff val="40000"/>
                  </a:schemeClr>
                </a:solidFill>
              </a:rPr>
              <a:t>termination sequence </a:t>
            </a:r>
            <a:r>
              <a:rPr lang="en-US" sz="3600" dirty="0" smtClean="0">
                <a:solidFill>
                  <a:schemeClr val="accent3"/>
                </a:solidFill>
              </a:rPr>
              <a:t>of bases. Once the enzyme gets to those, it stops adding new nucleotides to the chain and detaches the RNA molecule completely from the template chain.</a:t>
            </a:r>
          </a:p>
          <a:p>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16632"/>
            <a:ext cx="8501122" cy="885874"/>
          </a:xfrm>
        </p:spPr>
        <p:txBody>
          <a:bodyPr/>
          <a:lstStyle/>
          <a:p>
            <a:pPr algn="ctr"/>
            <a:r>
              <a:rPr lang="en-GB" sz="3200" b="1" u="sng" dirty="0" smtClean="0">
                <a:solidFill>
                  <a:schemeClr val="accent4">
                    <a:lumMod val="60000"/>
                    <a:lumOff val="40000"/>
                  </a:schemeClr>
                </a:solidFill>
              </a:rPr>
              <a:t>The translation process</a:t>
            </a:r>
            <a:endParaRPr lang="ar-IQ" dirty="0"/>
          </a:p>
        </p:txBody>
      </p:sp>
      <p:sp>
        <p:nvSpPr>
          <p:cNvPr id="3" name="Content Placeholder 2"/>
          <p:cNvSpPr>
            <a:spLocks noGrp="1"/>
          </p:cNvSpPr>
          <p:nvPr>
            <p:ph idx="1"/>
          </p:nvPr>
        </p:nvSpPr>
        <p:spPr>
          <a:xfrm>
            <a:off x="428596" y="1071546"/>
            <a:ext cx="8501122" cy="5284014"/>
          </a:xfrm>
        </p:spPr>
        <p:txBody>
          <a:bodyPr/>
          <a:lstStyle/>
          <a:p>
            <a:pPr algn="just" rtl="0"/>
            <a:r>
              <a:rPr lang="en-US" dirty="0" smtClean="0">
                <a:solidFill>
                  <a:schemeClr val="accent3"/>
                </a:solidFill>
              </a:rPr>
              <a:t>In translation, </a:t>
            </a:r>
            <a:r>
              <a:rPr lang="en-US" dirty="0" smtClean="0">
                <a:solidFill>
                  <a:schemeClr val="accent2">
                    <a:lumMod val="60000"/>
                    <a:lumOff val="40000"/>
                  </a:schemeClr>
                </a:solidFill>
              </a:rPr>
              <a:t>mRNA</a:t>
            </a:r>
            <a:r>
              <a:rPr lang="en-US" dirty="0" smtClean="0">
                <a:solidFill>
                  <a:schemeClr val="accent3"/>
                </a:solidFill>
              </a:rPr>
              <a:t> is sent to the cytoplasm, where it bonds with </a:t>
            </a:r>
            <a:r>
              <a:rPr lang="en-US" dirty="0" err="1" smtClean="0">
                <a:solidFill>
                  <a:schemeClr val="accent2">
                    <a:lumMod val="60000"/>
                    <a:lumOff val="40000"/>
                  </a:schemeClr>
                </a:solidFill>
              </a:rPr>
              <a:t>ribosomes</a:t>
            </a:r>
            <a:r>
              <a:rPr lang="en-US" dirty="0" smtClean="0">
                <a:solidFill>
                  <a:schemeClr val="accent3"/>
                </a:solidFill>
              </a:rPr>
              <a:t>, the sites of protein synthesis. </a:t>
            </a:r>
            <a:r>
              <a:rPr lang="en-US" dirty="0" err="1" smtClean="0">
                <a:solidFill>
                  <a:schemeClr val="accent3"/>
                </a:solidFill>
              </a:rPr>
              <a:t>Ribosomes</a:t>
            </a:r>
            <a:r>
              <a:rPr lang="en-US" dirty="0" smtClean="0">
                <a:solidFill>
                  <a:schemeClr val="accent3"/>
                </a:solidFill>
              </a:rPr>
              <a:t> have three important binding sites: </a:t>
            </a:r>
            <a:r>
              <a:rPr lang="en-US" dirty="0" smtClean="0">
                <a:solidFill>
                  <a:schemeClr val="accent4">
                    <a:lumMod val="60000"/>
                    <a:lumOff val="40000"/>
                  </a:schemeClr>
                </a:solidFill>
              </a:rPr>
              <a:t>one</a:t>
            </a:r>
            <a:r>
              <a:rPr lang="en-US" dirty="0" smtClean="0">
                <a:solidFill>
                  <a:schemeClr val="accent3"/>
                </a:solidFill>
              </a:rPr>
              <a:t> for </a:t>
            </a:r>
            <a:r>
              <a:rPr lang="en-US" dirty="0" smtClean="0">
                <a:solidFill>
                  <a:schemeClr val="accent2">
                    <a:lumMod val="60000"/>
                    <a:lumOff val="40000"/>
                  </a:schemeClr>
                </a:solidFill>
              </a:rPr>
              <a:t>mRNA</a:t>
            </a:r>
            <a:r>
              <a:rPr lang="en-US" dirty="0" smtClean="0">
                <a:solidFill>
                  <a:schemeClr val="accent3"/>
                </a:solidFill>
              </a:rPr>
              <a:t> and </a:t>
            </a:r>
            <a:r>
              <a:rPr lang="en-US" dirty="0" smtClean="0">
                <a:solidFill>
                  <a:schemeClr val="accent4">
                    <a:lumMod val="60000"/>
                    <a:lumOff val="40000"/>
                  </a:schemeClr>
                </a:solidFill>
              </a:rPr>
              <a:t>two</a:t>
            </a:r>
            <a:r>
              <a:rPr lang="en-US" dirty="0" smtClean="0">
                <a:solidFill>
                  <a:schemeClr val="accent3"/>
                </a:solidFill>
              </a:rPr>
              <a:t> for </a:t>
            </a:r>
            <a:r>
              <a:rPr lang="en-US" dirty="0" err="1" smtClean="0">
                <a:solidFill>
                  <a:schemeClr val="accent2">
                    <a:lumMod val="60000"/>
                    <a:lumOff val="40000"/>
                  </a:schemeClr>
                </a:solidFill>
              </a:rPr>
              <a:t>tRNA</a:t>
            </a:r>
            <a:r>
              <a:rPr lang="en-US" dirty="0" smtClean="0">
                <a:solidFill>
                  <a:schemeClr val="accent3"/>
                </a:solidFill>
              </a:rPr>
              <a:t>. The two </a:t>
            </a:r>
            <a:r>
              <a:rPr lang="en-US" dirty="0" err="1" smtClean="0">
                <a:solidFill>
                  <a:schemeClr val="accent3"/>
                </a:solidFill>
              </a:rPr>
              <a:t>tRNA</a:t>
            </a:r>
            <a:r>
              <a:rPr lang="en-US" dirty="0" smtClean="0">
                <a:solidFill>
                  <a:schemeClr val="accent3"/>
                </a:solidFill>
              </a:rPr>
              <a:t> sites are labeled the </a:t>
            </a:r>
            <a:r>
              <a:rPr lang="en-US" dirty="0" smtClean="0">
                <a:solidFill>
                  <a:schemeClr val="accent4">
                    <a:lumMod val="60000"/>
                    <a:lumOff val="40000"/>
                  </a:schemeClr>
                </a:solidFill>
              </a:rPr>
              <a:t>A</a:t>
            </a:r>
            <a:r>
              <a:rPr lang="en-US" dirty="0" smtClean="0">
                <a:solidFill>
                  <a:schemeClr val="accent3"/>
                </a:solidFill>
              </a:rPr>
              <a:t> </a:t>
            </a:r>
            <a:r>
              <a:rPr lang="en-US" dirty="0" smtClean="0">
                <a:solidFill>
                  <a:schemeClr val="accent4">
                    <a:lumMod val="60000"/>
                    <a:lumOff val="40000"/>
                  </a:schemeClr>
                </a:solidFill>
              </a:rPr>
              <a:t>site</a:t>
            </a:r>
            <a:r>
              <a:rPr lang="en-US" dirty="0" smtClean="0">
                <a:solidFill>
                  <a:schemeClr val="accent3"/>
                </a:solidFill>
              </a:rPr>
              <a:t> and </a:t>
            </a:r>
            <a:r>
              <a:rPr lang="en-US" dirty="0" smtClean="0">
                <a:solidFill>
                  <a:schemeClr val="accent4">
                    <a:lumMod val="60000"/>
                    <a:lumOff val="40000"/>
                  </a:schemeClr>
                </a:solidFill>
              </a:rPr>
              <a:t>P site</a:t>
            </a:r>
            <a:r>
              <a:rPr lang="en-US" dirty="0" smtClean="0">
                <a:solidFill>
                  <a:schemeClr val="accent3"/>
                </a:solidFill>
              </a:rPr>
              <a:t>.</a:t>
            </a:r>
          </a:p>
          <a:p>
            <a:pPr marL="68580" indent="0">
              <a:buNone/>
            </a:pPr>
            <a:endParaRPr lang="ar-IQ" dirty="0"/>
          </a:p>
        </p:txBody>
      </p:sp>
      <p:pic>
        <p:nvPicPr>
          <p:cNvPr id="4" name="Picture 3" descr="http://img.sparknotes.com/content/testprep/bookimgs/sat2/biology/0004/ribosomestructure.gif"/>
          <p:cNvPicPr/>
          <p:nvPr/>
        </p:nvPicPr>
        <p:blipFill>
          <a:blip r:embed="rId2" cstate="print"/>
          <a:srcRect/>
          <a:stretch>
            <a:fillRect/>
          </a:stretch>
        </p:blipFill>
        <p:spPr bwMode="auto">
          <a:xfrm>
            <a:off x="3500430" y="3857628"/>
            <a:ext cx="2786082" cy="242889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88640"/>
            <a:ext cx="8429684" cy="792088"/>
          </a:xfrm>
        </p:spPr>
        <p:txBody>
          <a:bodyPr/>
          <a:lstStyle/>
          <a:p>
            <a:pPr algn="ctr"/>
            <a:r>
              <a:rPr lang="en-GB" sz="3200" b="1" u="sng" dirty="0" smtClean="0">
                <a:solidFill>
                  <a:schemeClr val="accent4">
                    <a:lumMod val="60000"/>
                    <a:lumOff val="40000"/>
                  </a:schemeClr>
                </a:solidFill>
              </a:rPr>
              <a:t>The translation process</a:t>
            </a:r>
            <a:r>
              <a:rPr lang="en-US" dirty="0" smtClean="0"/>
              <a:t/>
            </a:r>
            <a:br>
              <a:rPr lang="en-US" dirty="0" smtClean="0"/>
            </a:br>
            <a:endParaRPr lang="ar-IQ" dirty="0"/>
          </a:p>
        </p:txBody>
      </p:sp>
      <p:sp>
        <p:nvSpPr>
          <p:cNvPr id="3" name="Content Placeholder 2"/>
          <p:cNvSpPr>
            <a:spLocks noGrp="1"/>
          </p:cNvSpPr>
          <p:nvPr>
            <p:ph idx="1"/>
          </p:nvPr>
        </p:nvSpPr>
        <p:spPr>
          <a:xfrm>
            <a:off x="357158" y="1142984"/>
            <a:ext cx="8572560" cy="5212576"/>
          </a:xfrm>
        </p:spPr>
        <p:txBody>
          <a:bodyPr/>
          <a:lstStyle/>
          <a:p>
            <a:pPr algn="just" rtl="0"/>
            <a:r>
              <a:rPr lang="en-US" dirty="0" err="1" smtClean="0">
                <a:solidFill>
                  <a:schemeClr val="accent3"/>
                </a:solidFill>
              </a:rPr>
              <a:t>tRNA</a:t>
            </a:r>
            <a:r>
              <a:rPr lang="en-US" dirty="0" smtClean="0">
                <a:solidFill>
                  <a:schemeClr val="accent3"/>
                </a:solidFill>
              </a:rPr>
              <a:t> is made up of many nucleotides</a:t>
            </a:r>
            <a:r>
              <a:rPr lang="en-GB" dirty="0" smtClean="0">
                <a:solidFill>
                  <a:schemeClr val="accent3"/>
                </a:solidFill>
              </a:rPr>
              <a:t>, </a:t>
            </a:r>
            <a:r>
              <a:rPr lang="en-US" dirty="0" smtClean="0">
                <a:solidFill>
                  <a:schemeClr val="accent3"/>
                </a:solidFill>
              </a:rPr>
              <a:t>at its tail end, </a:t>
            </a:r>
            <a:r>
              <a:rPr lang="en-US" dirty="0" err="1" smtClean="0">
                <a:solidFill>
                  <a:schemeClr val="accent3"/>
                </a:solidFill>
              </a:rPr>
              <a:t>tRNA</a:t>
            </a:r>
            <a:r>
              <a:rPr lang="en-US" dirty="0" smtClean="0">
                <a:solidFill>
                  <a:schemeClr val="accent3"/>
                </a:solidFill>
              </a:rPr>
              <a:t> has an acceptor stem that attaches to a specific amino acid. At its head, </a:t>
            </a:r>
            <a:r>
              <a:rPr lang="en-US" dirty="0" err="1" smtClean="0">
                <a:solidFill>
                  <a:schemeClr val="accent3"/>
                </a:solidFill>
              </a:rPr>
              <a:t>tRNA</a:t>
            </a:r>
            <a:r>
              <a:rPr lang="en-US" dirty="0" smtClean="0">
                <a:solidFill>
                  <a:schemeClr val="accent3"/>
                </a:solidFill>
              </a:rPr>
              <a:t> has three nucleotides that make up an </a:t>
            </a:r>
            <a:r>
              <a:rPr lang="en-US" dirty="0" err="1" smtClean="0">
                <a:solidFill>
                  <a:schemeClr val="accent3"/>
                </a:solidFill>
              </a:rPr>
              <a:t>anticodon</a:t>
            </a:r>
            <a:r>
              <a:rPr lang="en-US" dirty="0" smtClean="0">
                <a:solidFill>
                  <a:schemeClr val="accent3"/>
                </a:solidFill>
              </a:rPr>
              <a:t>. </a:t>
            </a:r>
            <a:endParaRPr lang="ar-IQ" dirty="0">
              <a:solidFill>
                <a:schemeClr val="accent3"/>
              </a:solidFill>
            </a:endParaRPr>
          </a:p>
        </p:txBody>
      </p:sp>
      <p:pic>
        <p:nvPicPr>
          <p:cNvPr id="4" name="Picture 3" descr="http://img.sparknotes.com/content/testprep/bookimgs/sat2/biology/0004/trnastructure.gif"/>
          <p:cNvPicPr/>
          <p:nvPr/>
        </p:nvPicPr>
        <p:blipFill>
          <a:blip r:embed="rId2" cstate="print"/>
          <a:srcRect/>
          <a:stretch>
            <a:fillRect/>
          </a:stretch>
        </p:blipFill>
        <p:spPr bwMode="auto">
          <a:xfrm>
            <a:off x="3286116" y="3357562"/>
            <a:ext cx="3000396" cy="3286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7772400" cy="792088"/>
          </a:xfrm>
        </p:spPr>
        <p:txBody>
          <a:bodyPr/>
          <a:lstStyle/>
          <a:p>
            <a:pPr algn="ctr"/>
            <a:r>
              <a:rPr lang="en-GB" sz="3200" b="1" u="sng" dirty="0" smtClean="0">
                <a:solidFill>
                  <a:schemeClr val="accent4">
                    <a:lumMod val="60000"/>
                    <a:lumOff val="40000"/>
                  </a:schemeClr>
                </a:solidFill>
              </a:rPr>
              <a:t>The translation process</a:t>
            </a:r>
            <a:r>
              <a:rPr lang="en-US" dirty="0" smtClean="0"/>
              <a:t/>
            </a:r>
            <a:br>
              <a:rPr lang="en-US" dirty="0" smtClean="0"/>
            </a:br>
            <a:endParaRPr lang="ar-IQ" dirty="0"/>
          </a:p>
        </p:txBody>
      </p:sp>
      <p:sp>
        <p:nvSpPr>
          <p:cNvPr id="3" name="Content Placeholder 2"/>
          <p:cNvSpPr>
            <a:spLocks noGrp="1"/>
          </p:cNvSpPr>
          <p:nvPr>
            <p:ph idx="1"/>
          </p:nvPr>
        </p:nvSpPr>
        <p:spPr>
          <a:xfrm>
            <a:off x="107504" y="692696"/>
            <a:ext cx="8928992" cy="6264696"/>
          </a:xfrm>
        </p:spPr>
        <p:txBody>
          <a:bodyPr>
            <a:normAutofit/>
          </a:bodyPr>
          <a:lstStyle/>
          <a:p>
            <a:pPr algn="just" rtl="0">
              <a:lnSpc>
                <a:spcPct val="150000"/>
              </a:lnSpc>
            </a:pPr>
            <a:r>
              <a:rPr lang="en-GB" sz="2000" dirty="0" smtClean="0">
                <a:solidFill>
                  <a:schemeClr val="accent3"/>
                </a:solidFill>
              </a:rPr>
              <a:t>Translation begins with the binding of the mRNA chain to the ribosome. The first </a:t>
            </a:r>
            <a:r>
              <a:rPr lang="en-GB" sz="2000" dirty="0" err="1" smtClean="0">
                <a:solidFill>
                  <a:schemeClr val="accent3"/>
                </a:solidFill>
              </a:rPr>
              <a:t>codon</a:t>
            </a:r>
            <a:r>
              <a:rPr lang="en-GB" sz="2000" dirty="0" smtClean="0">
                <a:solidFill>
                  <a:schemeClr val="accent3"/>
                </a:solidFill>
              </a:rPr>
              <a:t>, which is always the start </a:t>
            </a:r>
            <a:r>
              <a:rPr lang="en-GB" sz="2000" dirty="0" err="1" smtClean="0">
                <a:solidFill>
                  <a:schemeClr val="accent3"/>
                </a:solidFill>
              </a:rPr>
              <a:t>codon</a:t>
            </a:r>
            <a:r>
              <a:rPr lang="en-GB" sz="2000" dirty="0" smtClean="0">
                <a:solidFill>
                  <a:schemeClr val="accent3"/>
                </a:solidFill>
              </a:rPr>
              <a:t> </a:t>
            </a:r>
            <a:r>
              <a:rPr lang="en-GB" sz="2000" b="1" dirty="0" err="1" smtClean="0">
                <a:solidFill>
                  <a:schemeClr val="accent4">
                    <a:lumMod val="60000"/>
                    <a:lumOff val="40000"/>
                  </a:schemeClr>
                </a:solidFill>
              </a:rPr>
              <a:t>methionine</a:t>
            </a:r>
            <a:r>
              <a:rPr lang="en-GB" sz="2000" dirty="0" smtClean="0">
                <a:solidFill>
                  <a:schemeClr val="accent3"/>
                </a:solidFill>
              </a:rPr>
              <a:t>, fills the </a:t>
            </a:r>
            <a:r>
              <a:rPr lang="en-GB" sz="2000" dirty="0" smtClean="0">
                <a:solidFill>
                  <a:schemeClr val="accent4">
                    <a:lumMod val="60000"/>
                    <a:lumOff val="40000"/>
                  </a:schemeClr>
                </a:solidFill>
              </a:rPr>
              <a:t>P site </a:t>
            </a:r>
            <a:r>
              <a:rPr lang="en-GB" sz="2000" dirty="0" smtClean="0">
                <a:solidFill>
                  <a:schemeClr val="accent3"/>
                </a:solidFill>
              </a:rPr>
              <a:t>and the </a:t>
            </a:r>
            <a:r>
              <a:rPr lang="en-GB" sz="2000" dirty="0" smtClean="0">
                <a:solidFill>
                  <a:schemeClr val="accent2">
                    <a:lumMod val="60000"/>
                    <a:lumOff val="40000"/>
                  </a:schemeClr>
                </a:solidFill>
              </a:rPr>
              <a:t>second </a:t>
            </a:r>
            <a:r>
              <a:rPr lang="en-GB" sz="2000" dirty="0" err="1" smtClean="0">
                <a:solidFill>
                  <a:schemeClr val="accent2">
                    <a:lumMod val="60000"/>
                    <a:lumOff val="40000"/>
                  </a:schemeClr>
                </a:solidFill>
              </a:rPr>
              <a:t>codon</a:t>
            </a:r>
            <a:r>
              <a:rPr lang="en-GB" sz="2000" dirty="0" smtClean="0">
                <a:solidFill>
                  <a:schemeClr val="accent2">
                    <a:lumMod val="60000"/>
                    <a:lumOff val="40000"/>
                  </a:schemeClr>
                </a:solidFill>
              </a:rPr>
              <a:t> </a:t>
            </a:r>
            <a:r>
              <a:rPr lang="en-GB" sz="2000" dirty="0" smtClean="0">
                <a:solidFill>
                  <a:schemeClr val="accent3"/>
                </a:solidFill>
              </a:rPr>
              <a:t>fills the </a:t>
            </a:r>
            <a:r>
              <a:rPr lang="en-GB" sz="2000" dirty="0" smtClean="0">
                <a:solidFill>
                  <a:schemeClr val="accent4">
                    <a:lumMod val="60000"/>
                    <a:lumOff val="40000"/>
                  </a:schemeClr>
                </a:solidFill>
              </a:rPr>
              <a:t>A site</a:t>
            </a:r>
            <a:r>
              <a:rPr lang="en-GB" sz="2000" dirty="0" smtClean="0">
                <a:solidFill>
                  <a:schemeClr val="accent3"/>
                </a:solidFill>
              </a:rPr>
              <a:t>. The </a:t>
            </a:r>
            <a:r>
              <a:rPr lang="en-GB" sz="2000" dirty="0" err="1" smtClean="0">
                <a:solidFill>
                  <a:schemeClr val="accent4">
                    <a:lumMod val="60000"/>
                    <a:lumOff val="40000"/>
                  </a:schemeClr>
                </a:solidFill>
              </a:rPr>
              <a:t>tRNA</a:t>
            </a:r>
            <a:r>
              <a:rPr lang="en-GB" sz="2000" dirty="0" smtClean="0">
                <a:solidFill>
                  <a:schemeClr val="accent4">
                    <a:lumMod val="60000"/>
                    <a:lumOff val="40000"/>
                  </a:schemeClr>
                </a:solidFill>
              </a:rPr>
              <a:t> molecule </a:t>
            </a:r>
            <a:r>
              <a:rPr lang="en-GB" sz="2000" dirty="0" smtClean="0">
                <a:solidFill>
                  <a:schemeClr val="accent3"/>
                </a:solidFill>
              </a:rPr>
              <a:t>whose </a:t>
            </a:r>
            <a:r>
              <a:rPr lang="en-GB" sz="2000" dirty="0" err="1" smtClean="0">
                <a:solidFill>
                  <a:schemeClr val="accent2">
                    <a:lumMod val="60000"/>
                    <a:lumOff val="40000"/>
                  </a:schemeClr>
                </a:solidFill>
              </a:rPr>
              <a:t>anticodon</a:t>
            </a:r>
            <a:r>
              <a:rPr lang="en-GB" sz="2000" dirty="0" smtClean="0">
                <a:solidFill>
                  <a:schemeClr val="accent3"/>
                </a:solidFill>
              </a:rPr>
              <a:t> is </a:t>
            </a:r>
            <a:r>
              <a:rPr lang="en-GB" sz="2000" b="1" dirty="0" smtClean="0">
                <a:solidFill>
                  <a:srgbClr val="FF0000"/>
                </a:solidFill>
              </a:rPr>
              <a:t>complementary</a:t>
            </a:r>
            <a:r>
              <a:rPr lang="en-GB" sz="2000" dirty="0" smtClean="0">
                <a:solidFill>
                  <a:schemeClr val="accent3"/>
                </a:solidFill>
              </a:rPr>
              <a:t> to the </a:t>
            </a:r>
            <a:r>
              <a:rPr lang="en-GB" sz="2000" dirty="0" smtClean="0">
                <a:solidFill>
                  <a:schemeClr val="accent4">
                    <a:lumMod val="60000"/>
                    <a:lumOff val="40000"/>
                  </a:schemeClr>
                </a:solidFill>
              </a:rPr>
              <a:t>mRNA</a:t>
            </a:r>
            <a:r>
              <a:rPr lang="en-GB" sz="2000" dirty="0" smtClean="0">
                <a:solidFill>
                  <a:schemeClr val="accent3"/>
                </a:solidFill>
              </a:rPr>
              <a:t> forms a temporary base pair with the mRNA in the A site. A peptide bond is formed between the amino acid attached to the </a:t>
            </a:r>
            <a:r>
              <a:rPr lang="en-GB" sz="2000" dirty="0" err="1" smtClean="0">
                <a:solidFill>
                  <a:schemeClr val="accent3"/>
                </a:solidFill>
              </a:rPr>
              <a:t>tRNA</a:t>
            </a:r>
            <a:r>
              <a:rPr lang="en-GB" sz="2000" dirty="0" smtClean="0">
                <a:solidFill>
                  <a:schemeClr val="accent3"/>
                </a:solidFill>
              </a:rPr>
              <a:t> in the A site and the </a:t>
            </a:r>
            <a:r>
              <a:rPr lang="en-GB" sz="2000" dirty="0" err="1" smtClean="0">
                <a:solidFill>
                  <a:schemeClr val="accent3"/>
                </a:solidFill>
              </a:rPr>
              <a:t>methionine</a:t>
            </a:r>
            <a:r>
              <a:rPr lang="en-GB" sz="2000" dirty="0" smtClean="0">
                <a:solidFill>
                  <a:schemeClr val="accent3"/>
                </a:solidFill>
              </a:rPr>
              <a:t> in the P site.</a:t>
            </a:r>
            <a:endParaRPr lang="en-US" sz="2000" dirty="0" smtClean="0">
              <a:solidFill>
                <a:schemeClr val="accent3"/>
              </a:solidFill>
            </a:endParaRPr>
          </a:p>
          <a:p>
            <a:pPr algn="just" rtl="0">
              <a:lnSpc>
                <a:spcPct val="150000"/>
              </a:lnSpc>
            </a:pPr>
            <a:r>
              <a:rPr lang="en-US" sz="2800" dirty="0" smtClean="0">
                <a:solidFill>
                  <a:schemeClr val="accent3"/>
                </a:solidFill>
              </a:rPr>
              <a:t> </a:t>
            </a:r>
          </a:p>
          <a:p>
            <a:endParaRPr lang="ar-IQ" dirty="0"/>
          </a:p>
        </p:txBody>
      </p:sp>
      <p:pic>
        <p:nvPicPr>
          <p:cNvPr id="4" name="Picture 3"/>
          <p:cNvPicPr>
            <a:picLocks noChangeAspect="1"/>
          </p:cNvPicPr>
          <p:nvPr/>
        </p:nvPicPr>
        <p:blipFill>
          <a:blip r:embed="rId2"/>
          <a:stretch>
            <a:fillRect/>
          </a:stretch>
        </p:blipFill>
        <p:spPr>
          <a:xfrm>
            <a:off x="4211960" y="3501008"/>
            <a:ext cx="3960000" cy="3255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16632"/>
            <a:ext cx="8429684" cy="792088"/>
          </a:xfrm>
        </p:spPr>
        <p:txBody>
          <a:bodyPr/>
          <a:lstStyle/>
          <a:p>
            <a:pPr algn="ctr"/>
            <a:r>
              <a:rPr lang="en-GB" sz="2800" b="1" u="sng" dirty="0" smtClean="0">
                <a:solidFill>
                  <a:schemeClr val="accent4">
                    <a:lumMod val="60000"/>
                    <a:lumOff val="40000"/>
                  </a:schemeClr>
                </a:solidFill>
              </a:rPr>
              <a:t>The translation process</a:t>
            </a:r>
            <a:endParaRPr lang="ar-IQ" sz="2800" dirty="0">
              <a:solidFill>
                <a:schemeClr val="accent4">
                  <a:lumMod val="60000"/>
                  <a:lumOff val="40000"/>
                </a:schemeClr>
              </a:solidFill>
            </a:endParaRPr>
          </a:p>
        </p:txBody>
      </p:sp>
      <p:sp>
        <p:nvSpPr>
          <p:cNvPr id="3" name="Content Placeholder 2"/>
          <p:cNvSpPr>
            <a:spLocks noGrp="1"/>
          </p:cNvSpPr>
          <p:nvPr>
            <p:ph idx="1"/>
          </p:nvPr>
        </p:nvSpPr>
        <p:spPr>
          <a:xfrm>
            <a:off x="179512" y="692696"/>
            <a:ext cx="8964488" cy="6165304"/>
          </a:xfrm>
        </p:spPr>
        <p:txBody>
          <a:bodyPr>
            <a:normAutofit/>
          </a:bodyPr>
          <a:lstStyle/>
          <a:p>
            <a:pPr algn="just" rtl="0">
              <a:lnSpc>
                <a:spcPct val="150000"/>
              </a:lnSpc>
            </a:pPr>
            <a:r>
              <a:rPr lang="en-US" sz="2200" dirty="0" smtClean="0">
                <a:solidFill>
                  <a:schemeClr val="accent3"/>
                </a:solidFill>
              </a:rPr>
              <a:t>The ribosome now </a:t>
            </a:r>
            <a:r>
              <a:rPr lang="en-US" sz="2200" dirty="0" smtClean="0">
                <a:solidFill>
                  <a:schemeClr val="accent4">
                    <a:lumMod val="60000"/>
                    <a:lumOff val="40000"/>
                  </a:schemeClr>
                </a:solidFill>
              </a:rPr>
              <a:t>slides down </a:t>
            </a:r>
            <a:r>
              <a:rPr lang="en-US" sz="2200" dirty="0" smtClean="0">
                <a:solidFill>
                  <a:schemeClr val="accent3"/>
                </a:solidFill>
              </a:rPr>
              <a:t>the </a:t>
            </a:r>
            <a:r>
              <a:rPr lang="en-US" sz="2200" dirty="0" smtClean="0">
                <a:solidFill>
                  <a:schemeClr val="accent2">
                    <a:lumMod val="60000"/>
                    <a:lumOff val="40000"/>
                  </a:schemeClr>
                </a:solidFill>
              </a:rPr>
              <a:t>mRNA</a:t>
            </a:r>
            <a:r>
              <a:rPr lang="en-US" sz="2200" dirty="0" smtClean="0">
                <a:solidFill>
                  <a:schemeClr val="accent3"/>
                </a:solidFill>
              </a:rPr>
              <a:t>, so that the </a:t>
            </a:r>
            <a:r>
              <a:rPr lang="en-US" sz="2200" dirty="0" err="1" smtClean="0">
                <a:solidFill>
                  <a:schemeClr val="accent2">
                    <a:lumMod val="60000"/>
                    <a:lumOff val="40000"/>
                  </a:schemeClr>
                </a:solidFill>
              </a:rPr>
              <a:t>tRNA</a:t>
            </a:r>
            <a:r>
              <a:rPr lang="en-US" sz="2200" dirty="0" smtClean="0">
                <a:solidFill>
                  <a:schemeClr val="accent2">
                    <a:lumMod val="60000"/>
                    <a:lumOff val="40000"/>
                  </a:schemeClr>
                </a:solidFill>
              </a:rPr>
              <a:t> in the A site </a:t>
            </a:r>
            <a:r>
              <a:rPr lang="en-US" sz="2200" dirty="0" smtClean="0">
                <a:solidFill>
                  <a:schemeClr val="accent3"/>
                </a:solidFill>
              </a:rPr>
              <a:t>moves over to the </a:t>
            </a:r>
            <a:r>
              <a:rPr lang="en-US" sz="2200" dirty="0" smtClean="0">
                <a:solidFill>
                  <a:schemeClr val="accent2">
                    <a:lumMod val="60000"/>
                    <a:lumOff val="40000"/>
                  </a:schemeClr>
                </a:solidFill>
              </a:rPr>
              <a:t>P site</a:t>
            </a:r>
            <a:r>
              <a:rPr lang="en-US" sz="2200" dirty="0" smtClean="0">
                <a:solidFill>
                  <a:schemeClr val="accent3"/>
                </a:solidFill>
              </a:rPr>
              <a:t>, and a </a:t>
            </a:r>
            <a:r>
              <a:rPr lang="en-US" sz="2200" dirty="0" smtClean="0">
                <a:solidFill>
                  <a:schemeClr val="accent2">
                    <a:lumMod val="60000"/>
                    <a:lumOff val="40000"/>
                  </a:schemeClr>
                </a:solidFill>
              </a:rPr>
              <a:t>new </a:t>
            </a:r>
            <a:r>
              <a:rPr lang="en-US" sz="2200" dirty="0" err="1" smtClean="0">
                <a:solidFill>
                  <a:schemeClr val="accent2">
                    <a:lumMod val="60000"/>
                    <a:lumOff val="40000"/>
                  </a:schemeClr>
                </a:solidFill>
              </a:rPr>
              <a:t>codon</a:t>
            </a:r>
            <a:r>
              <a:rPr lang="en-US" sz="2200" dirty="0" smtClean="0">
                <a:solidFill>
                  <a:schemeClr val="accent2">
                    <a:lumMod val="60000"/>
                    <a:lumOff val="40000"/>
                  </a:schemeClr>
                </a:solidFill>
              </a:rPr>
              <a:t> fills the A site</a:t>
            </a:r>
            <a:r>
              <a:rPr lang="en-US" sz="2200" dirty="0" smtClean="0">
                <a:solidFill>
                  <a:schemeClr val="accent3"/>
                </a:solidFill>
              </a:rPr>
              <a:t>. The ribosome slides again the </a:t>
            </a:r>
            <a:r>
              <a:rPr lang="en-US" sz="2200" dirty="0" err="1" smtClean="0">
                <a:solidFill>
                  <a:schemeClr val="accent3"/>
                </a:solidFill>
              </a:rPr>
              <a:t>tRNA</a:t>
            </a:r>
            <a:r>
              <a:rPr lang="en-US" sz="2200" dirty="0" smtClean="0">
                <a:solidFill>
                  <a:schemeClr val="accent3"/>
                </a:solidFill>
              </a:rPr>
              <a:t> that was in the P site is let go into the cytoplasm, where it will eventually bind with another amino acid. Another </a:t>
            </a:r>
            <a:r>
              <a:rPr lang="en-US" sz="2200" dirty="0" err="1" smtClean="0">
                <a:solidFill>
                  <a:schemeClr val="accent3"/>
                </a:solidFill>
              </a:rPr>
              <a:t>tRNA</a:t>
            </a:r>
            <a:r>
              <a:rPr lang="en-US" sz="2200" dirty="0" smtClean="0">
                <a:solidFill>
                  <a:schemeClr val="accent3"/>
                </a:solidFill>
              </a:rPr>
              <a:t> comes to bind with the new </a:t>
            </a:r>
            <a:r>
              <a:rPr lang="en-US" sz="2200" dirty="0" err="1" smtClean="0">
                <a:solidFill>
                  <a:schemeClr val="accent3"/>
                </a:solidFill>
              </a:rPr>
              <a:t>codon</a:t>
            </a:r>
            <a:r>
              <a:rPr lang="en-US" sz="2200" dirty="0" smtClean="0">
                <a:solidFill>
                  <a:schemeClr val="accent3"/>
                </a:solidFill>
              </a:rPr>
              <a:t> in the A site, and a peptide bond is formed between the new amino acid to the growing peptide chain.</a:t>
            </a:r>
          </a:p>
          <a:p>
            <a:pPr marL="68580" indent="0">
              <a:buNone/>
            </a:pPr>
            <a:endParaRPr lang="ar-IQ" dirty="0"/>
          </a:p>
        </p:txBody>
      </p:sp>
      <p:pic>
        <p:nvPicPr>
          <p:cNvPr id="4" name="Picture 3"/>
          <p:cNvPicPr>
            <a:picLocks noChangeAspect="1"/>
          </p:cNvPicPr>
          <p:nvPr/>
        </p:nvPicPr>
        <p:blipFill>
          <a:blip r:embed="rId2"/>
          <a:stretch>
            <a:fillRect/>
          </a:stretch>
        </p:blipFill>
        <p:spPr>
          <a:xfrm>
            <a:off x="2915816" y="3805684"/>
            <a:ext cx="3960000" cy="2805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8358246" cy="857256"/>
          </a:xfrm>
        </p:spPr>
        <p:txBody>
          <a:bodyPr/>
          <a:lstStyle/>
          <a:p>
            <a:pPr algn="ctr"/>
            <a:r>
              <a:rPr lang="en-GB" sz="3600" b="1" u="sng" dirty="0" smtClean="0">
                <a:solidFill>
                  <a:schemeClr val="accent4">
                    <a:lumMod val="60000"/>
                    <a:lumOff val="40000"/>
                  </a:schemeClr>
                </a:solidFill>
              </a:rPr>
              <a:t>The translation process</a:t>
            </a:r>
            <a:endParaRPr lang="ar-IQ" sz="3600" dirty="0">
              <a:solidFill>
                <a:schemeClr val="accent4">
                  <a:lumMod val="60000"/>
                  <a:lumOff val="40000"/>
                </a:schemeClr>
              </a:solidFill>
            </a:endParaRPr>
          </a:p>
        </p:txBody>
      </p:sp>
      <p:sp>
        <p:nvSpPr>
          <p:cNvPr id="3" name="Content Placeholder 2"/>
          <p:cNvSpPr>
            <a:spLocks noGrp="1"/>
          </p:cNvSpPr>
          <p:nvPr>
            <p:ph idx="1"/>
          </p:nvPr>
        </p:nvSpPr>
        <p:spPr>
          <a:xfrm>
            <a:off x="395536" y="1268760"/>
            <a:ext cx="8534182" cy="5232074"/>
          </a:xfrm>
        </p:spPr>
        <p:txBody>
          <a:bodyPr/>
          <a:lstStyle/>
          <a:p>
            <a:pPr algn="just" rtl="0"/>
            <a:r>
              <a:rPr lang="en-US" sz="4000" dirty="0" smtClean="0">
                <a:solidFill>
                  <a:schemeClr val="accent3"/>
                </a:solidFill>
              </a:rPr>
              <a:t>The process continues until one of the </a:t>
            </a:r>
            <a:r>
              <a:rPr lang="en-US" sz="4000" b="1" dirty="0" smtClean="0">
                <a:solidFill>
                  <a:srgbClr val="FF0000"/>
                </a:solidFill>
              </a:rPr>
              <a:t>three stop </a:t>
            </a:r>
            <a:r>
              <a:rPr lang="en-US" sz="4000" b="1" dirty="0" err="1" smtClean="0">
                <a:solidFill>
                  <a:srgbClr val="FF0000"/>
                </a:solidFill>
              </a:rPr>
              <a:t>codons</a:t>
            </a:r>
            <a:r>
              <a:rPr lang="en-US" sz="4000" b="1" dirty="0" smtClean="0">
                <a:solidFill>
                  <a:srgbClr val="FF0000"/>
                </a:solidFill>
              </a:rPr>
              <a:t> </a:t>
            </a:r>
            <a:r>
              <a:rPr lang="en-US" sz="4000" dirty="0" smtClean="0">
                <a:solidFill>
                  <a:schemeClr val="accent3"/>
                </a:solidFill>
              </a:rPr>
              <a:t>enters the </a:t>
            </a:r>
            <a:r>
              <a:rPr lang="en-US" sz="4000" dirty="0" smtClean="0">
                <a:solidFill>
                  <a:schemeClr val="accent4">
                    <a:lumMod val="60000"/>
                    <a:lumOff val="40000"/>
                  </a:schemeClr>
                </a:solidFill>
              </a:rPr>
              <a:t>A site</a:t>
            </a:r>
            <a:r>
              <a:rPr lang="en-US" sz="4000" dirty="0" smtClean="0">
                <a:solidFill>
                  <a:schemeClr val="accent3"/>
                </a:solidFill>
              </a:rPr>
              <a:t>. At that point, the protein chain connected to the </a:t>
            </a:r>
            <a:r>
              <a:rPr lang="en-US" sz="4000" dirty="0" err="1" smtClean="0">
                <a:solidFill>
                  <a:schemeClr val="accent3"/>
                </a:solidFill>
              </a:rPr>
              <a:t>tRNA</a:t>
            </a:r>
            <a:r>
              <a:rPr lang="en-US" sz="4000" dirty="0" smtClean="0">
                <a:solidFill>
                  <a:schemeClr val="accent3"/>
                </a:solidFill>
              </a:rPr>
              <a:t> in the P site is released and translation is complete.</a:t>
            </a:r>
          </a:p>
          <a:p>
            <a:pPr marL="68580" indent="0">
              <a:buNone/>
            </a:pP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16632"/>
            <a:ext cx="8358246" cy="864096"/>
          </a:xfrm>
        </p:spPr>
        <p:txBody>
          <a:bodyPr/>
          <a:lstStyle/>
          <a:p>
            <a:pPr marL="457200" algn="ctr">
              <a:lnSpc>
                <a:spcPct val="107000"/>
              </a:lnSpc>
              <a:spcAft>
                <a:spcPts val="800"/>
              </a:spcAft>
            </a:pPr>
            <a:r>
              <a:rPr lang="en-GB" b="1" dirty="0">
                <a:solidFill>
                  <a:srgbClr val="0070C0"/>
                </a:solidFill>
                <a:latin typeface="Arial" panose="020B0604020202020204" pitchFamily="34" charset="0"/>
                <a:ea typeface="Calibri" panose="020F0502020204030204" pitchFamily="34" charset="0"/>
                <a:cs typeface="Arial" panose="020B0604020202020204" pitchFamily="34" charset="0"/>
              </a:rPr>
              <a:t>DNA replications</a:t>
            </a: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r>
              <a:rPr lang="en-US" dirty="0" smtClean="0"/>
              <a:t/>
            </a:r>
            <a:br>
              <a:rPr lang="en-US" dirty="0" smtClean="0"/>
            </a:br>
            <a:endParaRPr lang="ar-IQ" dirty="0"/>
          </a:p>
        </p:txBody>
      </p:sp>
      <p:sp>
        <p:nvSpPr>
          <p:cNvPr id="3" name="Content Placeholder 2"/>
          <p:cNvSpPr>
            <a:spLocks noGrp="1"/>
          </p:cNvSpPr>
          <p:nvPr>
            <p:ph idx="1"/>
          </p:nvPr>
        </p:nvSpPr>
        <p:spPr>
          <a:xfrm>
            <a:off x="395536" y="980728"/>
            <a:ext cx="8748464" cy="5877272"/>
          </a:xfrm>
        </p:spPr>
        <p:txBody>
          <a:bodyPr/>
          <a:lstStyle/>
          <a:p>
            <a:pPr lvl="0" algn="just" rtl="0">
              <a:buNone/>
            </a:pPr>
            <a:r>
              <a:rPr lang="en-US" sz="3600" dirty="0" smtClean="0">
                <a:solidFill>
                  <a:schemeClr val="accent4">
                    <a:lumMod val="60000"/>
                    <a:lumOff val="40000"/>
                  </a:schemeClr>
                </a:solidFill>
              </a:rPr>
              <a:t>1-</a:t>
            </a:r>
            <a:r>
              <a:rPr lang="en-US" sz="3600" dirty="0" smtClean="0">
                <a:solidFill>
                  <a:srgbClr val="FFC000"/>
                </a:solidFill>
              </a:rPr>
              <a:t> Before a cell divides, it duplicates its DNA in a copying process called replication.</a:t>
            </a:r>
          </a:p>
          <a:p>
            <a:pPr lvl="0" algn="just" rtl="0">
              <a:buNone/>
            </a:pPr>
            <a:r>
              <a:rPr lang="en-US" sz="3600" dirty="0" smtClean="0">
                <a:solidFill>
                  <a:schemeClr val="accent4">
                    <a:lumMod val="60000"/>
                    <a:lumOff val="40000"/>
                  </a:schemeClr>
                </a:solidFill>
              </a:rPr>
              <a:t>2-</a:t>
            </a:r>
            <a:r>
              <a:rPr lang="en-US" sz="3600" dirty="0" smtClean="0">
                <a:solidFill>
                  <a:srgbClr val="FFC000"/>
                </a:solidFill>
              </a:rPr>
              <a:t> Sites where separation and replication occur are called     replication forks</a:t>
            </a:r>
            <a:r>
              <a:rPr lang="en-GB" sz="3600" dirty="0" smtClean="0">
                <a:solidFill>
                  <a:srgbClr val="FFC000"/>
                </a:solidFill>
              </a:rPr>
              <a:t>.</a:t>
            </a:r>
            <a:endParaRPr lang="en-US" sz="3600" dirty="0" smtClean="0">
              <a:solidFill>
                <a:srgbClr val="FFC000"/>
              </a:solidFill>
            </a:endParaRPr>
          </a:p>
          <a:p>
            <a:pPr marL="68580" indent="0" algn="l">
              <a:lnSpc>
                <a:spcPct val="150000"/>
              </a:lnSpc>
              <a:buNone/>
            </a:pPr>
            <a:r>
              <a:rPr lang="en-GB" sz="2800" b="1" spc="-100" dirty="0" smtClean="0">
                <a:solidFill>
                  <a:schemeClr val="accent4">
                    <a:lumMod val="60000"/>
                    <a:lumOff val="40000"/>
                  </a:schemeClr>
                </a:solidFill>
                <a:latin typeface="Consolas"/>
                <a:ea typeface="+mj-ea"/>
                <a:cs typeface="+mj-cs"/>
              </a:rPr>
              <a:t>The DNA replication process:</a:t>
            </a:r>
            <a:r>
              <a:rPr lang="en-US" sz="2800" spc="-100" dirty="0" smtClean="0">
                <a:solidFill>
                  <a:schemeClr val="accent4">
                    <a:lumMod val="60000"/>
                    <a:lumOff val="40000"/>
                  </a:schemeClr>
                </a:solidFill>
                <a:latin typeface="Consolas"/>
                <a:ea typeface="+mj-ea"/>
                <a:cs typeface="+mj-cs"/>
              </a:rPr>
              <a:t/>
            </a:r>
            <a:br>
              <a:rPr lang="en-US" sz="2800" spc="-100" dirty="0" smtClean="0">
                <a:solidFill>
                  <a:schemeClr val="accent4">
                    <a:lumMod val="60000"/>
                    <a:lumOff val="40000"/>
                  </a:schemeClr>
                </a:solidFill>
                <a:latin typeface="Consolas"/>
                <a:ea typeface="+mj-ea"/>
                <a:cs typeface="+mj-cs"/>
              </a:rPr>
            </a:br>
            <a:r>
              <a:rPr lang="en-GB" sz="2800" b="1" dirty="0">
                <a:solidFill>
                  <a:schemeClr val="accent2">
                    <a:lumMod val="60000"/>
                    <a:lumOff val="40000"/>
                  </a:schemeClr>
                </a:solidFill>
              </a:rPr>
              <a:t>1-</a:t>
            </a:r>
            <a:r>
              <a:rPr lang="en-GB" sz="2800" b="1" u="sng" dirty="0">
                <a:solidFill>
                  <a:schemeClr val="accent2">
                    <a:lumMod val="60000"/>
                    <a:lumOff val="40000"/>
                  </a:schemeClr>
                </a:solidFill>
              </a:rPr>
              <a:t> Initiation:</a:t>
            </a:r>
            <a:r>
              <a:rPr lang="en-GB" sz="2800" dirty="0">
                <a:solidFill>
                  <a:schemeClr val="accent2">
                    <a:lumMod val="60000"/>
                    <a:lumOff val="40000"/>
                  </a:schemeClr>
                </a:solidFill>
              </a:rPr>
              <a:t> </a:t>
            </a:r>
            <a:r>
              <a:rPr lang="en-GB" sz="2800" dirty="0">
                <a:solidFill>
                  <a:srgbClr val="FFFF00"/>
                </a:solidFill>
              </a:rPr>
              <a:t>The first stage of DNA replication is the uncoiling of the DNA double helix by the </a:t>
            </a:r>
            <a:r>
              <a:rPr lang="en-GB" sz="2800" dirty="0" smtClean="0">
                <a:solidFill>
                  <a:schemeClr val="accent6">
                    <a:lumMod val="60000"/>
                    <a:lumOff val="40000"/>
                  </a:schemeClr>
                </a:solidFill>
              </a:rPr>
              <a:t>enzyme</a:t>
            </a:r>
            <a:r>
              <a:rPr lang="en-GB" sz="2800" dirty="0" smtClean="0">
                <a:solidFill>
                  <a:srgbClr val="FFFF00"/>
                </a:solidFill>
              </a:rPr>
              <a:t> </a:t>
            </a:r>
            <a:r>
              <a:rPr lang="en-GB" sz="2800" b="1" i="1" dirty="0" smtClean="0">
                <a:solidFill>
                  <a:schemeClr val="accent6">
                    <a:lumMod val="60000"/>
                    <a:lumOff val="40000"/>
                  </a:schemeClr>
                </a:solidFill>
              </a:rPr>
              <a:t>helicase</a:t>
            </a:r>
            <a:r>
              <a:rPr lang="en-GB" sz="2800" dirty="0">
                <a:solidFill>
                  <a:srgbClr val="FFFF00"/>
                </a:solidFill>
              </a:rPr>
              <a:t>. Helicase separates the DNA into two template strands. </a:t>
            </a:r>
            <a:endParaRPr lang="en-US" sz="2800" dirty="0">
              <a:solidFill>
                <a:srgbClr val="FFFF00"/>
              </a:solidFill>
            </a:endParaRPr>
          </a:p>
          <a:p>
            <a:pPr marL="68580" indent="0" algn="ctr">
              <a:buNone/>
            </a:pPr>
            <a:endParaRPr lang="ar-IQ" sz="2800" dirty="0">
              <a:solidFill>
                <a:schemeClr val="accent4">
                  <a:lumMod val="60000"/>
                  <a:lumOff val="4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748464" cy="6381328"/>
          </a:xfrm>
        </p:spPr>
        <p:txBody>
          <a:bodyPr>
            <a:normAutofit/>
          </a:bodyPr>
          <a:lstStyle/>
          <a:p>
            <a:pPr marL="68580" indent="0" algn="just" rtl="0">
              <a:buNone/>
            </a:pPr>
            <a:r>
              <a:rPr lang="en-US" b="1" i="1" dirty="0" smtClean="0">
                <a:solidFill>
                  <a:schemeClr val="accent6">
                    <a:lumMod val="60000"/>
                    <a:lumOff val="40000"/>
                  </a:schemeClr>
                </a:solidFill>
              </a:rPr>
              <a:t>RNA </a:t>
            </a:r>
            <a:r>
              <a:rPr lang="en-US" b="1" i="1" dirty="0" err="1" smtClean="0">
                <a:solidFill>
                  <a:schemeClr val="accent6">
                    <a:lumMod val="60000"/>
                    <a:lumOff val="40000"/>
                  </a:schemeClr>
                </a:solidFill>
              </a:rPr>
              <a:t>primase</a:t>
            </a:r>
            <a:r>
              <a:rPr lang="en-GB" dirty="0" smtClean="0">
                <a:solidFill>
                  <a:schemeClr val="accent6">
                    <a:lumMod val="60000"/>
                    <a:lumOff val="40000"/>
                  </a:schemeClr>
                </a:solidFill>
              </a:rPr>
              <a:t> </a:t>
            </a:r>
            <a:r>
              <a:rPr lang="en-GB" dirty="0" smtClean="0">
                <a:solidFill>
                  <a:srgbClr val="FFC000"/>
                </a:solidFill>
              </a:rPr>
              <a:t>then adds a short sequence of RNA to the template strands. This short sequence of RNA is a primer which allows </a:t>
            </a:r>
            <a:r>
              <a:rPr lang="en-US" b="1" i="1" dirty="0" smtClean="0">
                <a:solidFill>
                  <a:schemeClr val="accent6">
                    <a:lumMod val="60000"/>
                    <a:lumOff val="40000"/>
                  </a:schemeClr>
                </a:solidFill>
              </a:rPr>
              <a:t>DNA polymerase III</a:t>
            </a:r>
            <a:r>
              <a:rPr lang="en-US" dirty="0" smtClean="0">
                <a:solidFill>
                  <a:schemeClr val="accent6">
                    <a:lumMod val="60000"/>
                    <a:lumOff val="40000"/>
                  </a:schemeClr>
                </a:solidFill>
              </a:rPr>
              <a:t> </a:t>
            </a:r>
            <a:r>
              <a:rPr lang="en-GB" dirty="0" smtClean="0">
                <a:solidFill>
                  <a:srgbClr val="FFC000"/>
                </a:solidFill>
              </a:rPr>
              <a:t>to bind to the strands and start the replication process. </a:t>
            </a:r>
            <a:endParaRPr lang="en-US" dirty="0" smtClean="0">
              <a:solidFill>
                <a:srgbClr val="FFC000"/>
              </a:solidFill>
            </a:endParaRPr>
          </a:p>
          <a:p>
            <a:pPr algn="just" rtl="0"/>
            <a:endParaRPr lang="ar-IQ" dirty="0">
              <a:solidFill>
                <a:srgbClr val="FFC000"/>
              </a:solidFill>
            </a:endParaRPr>
          </a:p>
        </p:txBody>
      </p:sp>
      <p:pic>
        <p:nvPicPr>
          <p:cNvPr id="5" name="Picture 4"/>
          <p:cNvPicPr>
            <a:picLocks noChangeAspect="1"/>
          </p:cNvPicPr>
          <p:nvPr/>
        </p:nvPicPr>
        <p:blipFill>
          <a:blip r:embed="rId2"/>
          <a:stretch>
            <a:fillRect/>
          </a:stretch>
        </p:blipFill>
        <p:spPr>
          <a:xfrm>
            <a:off x="1907704" y="2564904"/>
            <a:ext cx="5400000" cy="3618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643998" cy="695000"/>
          </a:xfrm>
        </p:spPr>
        <p:txBody>
          <a:bodyPr/>
          <a:lstStyle/>
          <a:p>
            <a:pPr algn="ctr"/>
            <a:r>
              <a:rPr lang="en-GB" sz="3200" b="1" dirty="0" smtClean="0">
                <a:solidFill>
                  <a:schemeClr val="accent6">
                    <a:lumMod val="60000"/>
                    <a:lumOff val="40000"/>
                  </a:schemeClr>
                </a:solidFill>
              </a:rPr>
              <a:t>The DNA replication process</a:t>
            </a:r>
            <a:endParaRPr lang="ar-IQ" sz="3200" dirty="0">
              <a:solidFill>
                <a:schemeClr val="accent6">
                  <a:lumMod val="60000"/>
                  <a:lumOff val="40000"/>
                </a:schemeClr>
              </a:solidFill>
            </a:endParaRPr>
          </a:p>
        </p:txBody>
      </p:sp>
      <p:sp>
        <p:nvSpPr>
          <p:cNvPr id="3" name="Content Placeholder 2"/>
          <p:cNvSpPr>
            <a:spLocks noGrp="1"/>
          </p:cNvSpPr>
          <p:nvPr>
            <p:ph idx="1"/>
          </p:nvPr>
        </p:nvSpPr>
        <p:spPr>
          <a:xfrm>
            <a:off x="285720" y="980728"/>
            <a:ext cx="8643998" cy="5544616"/>
          </a:xfrm>
        </p:spPr>
        <p:txBody>
          <a:bodyPr>
            <a:normAutofit fontScale="62500" lnSpcReduction="20000"/>
          </a:bodyPr>
          <a:lstStyle/>
          <a:p>
            <a:pPr algn="just" rtl="0">
              <a:lnSpc>
                <a:spcPct val="170000"/>
              </a:lnSpc>
            </a:pPr>
            <a:r>
              <a:rPr lang="en-GB" sz="3800" b="1" u="sng" dirty="0" smtClean="0">
                <a:solidFill>
                  <a:schemeClr val="accent2">
                    <a:lumMod val="60000"/>
                    <a:lumOff val="40000"/>
                  </a:schemeClr>
                </a:solidFill>
              </a:rPr>
              <a:t>2- Elongation: </a:t>
            </a:r>
            <a:r>
              <a:rPr lang="en-GB" sz="3300" dirty="0" smtClean="0">
                <a:solidFill>
                  <a:srgbClr val="FFC000"/>
                </a:solidFill>
              </a:rPr>
              <a:t>DNA polymerase III adds nucleotides to each template strand in a 5'→3' direction. The nucleotides have 3 phosphate groups two of these phosphate groups break off during the replication process to release energy. </a:t>
            </a:r>
            <a:endParaRPr lang="en-US" sz="3300" dirty="0" smtClean="0">
              <a:solidFill>
                <a:srgbClr val="FFC000"/>
              </a:solidFill>
            </a:endParaRPr>
          </a:p>
          <a:p>
            <a:pPr algn="just" rtl="0">
              <a:lnSpc>
                <a:spcPct val="170000"/>
              </a:lnSpc>
            </a:pPr>
            <a:r>
              <a:rPr lang="en-US" sz="3300" dirty="0" smtClean="0">
                <a:solidFill>
                  <a:srgbClr val="FFC000"/>
                </a:solidFill>
              </a:rPr>
              <a:t>Since the two strands have their 5' end and 3' end in opposite sides and replication can only occur in a 5'→3' direction. This means that one of the strands is synthesized in a continuous manner (named the </a:t>
            </a:r>
            <a:r>
              <a:rPr lang="en-US" sz="3300" b="1" dirty="0" smtClean="0">
                <a:solidFill>
                  <a:schemeClr val="accent6">
                    <a:lumMod val="60000"/>
                    <a:lumOff val="40000"/>
                  </a:schemeClr>
                </a:solidFill>
              </a:rPr>
              <a:t>leading strand</a:t>
            </a:r>
            <a:r>
              <a:rPr lang="en-US" sz="3300" dirty="0" smtClean="0">
                <a:solidFill>
                  <a:srgbClr val="FFC000"/>
                </a:solidFill>
              </a:rPr>
              <a:t>) while the other one is synthesized in fragments (named the </a:t>
            </a:r>
            <a:r>
              <a:rPr lang="en-US" sz="3300" b="1" dirty="0" smtClean="0">
                <a:solidFill>
                  <a:schemeClr val="accent6">
                    <a:lumMod val="60000"/>
                    <a:lumOff val="40000"/>
                  </a:schemeClr>
                </a:solidFill>
              </a:rPr>
              <a:t>lagging strand</a:t>
            </a:r>
            <a:r>
              <a:rPr lang="en-US" sz="3300" dirty="0" smtClean="0">
                <a:solidFill>
                  <a:srgbClr val="FFC000"/>
                </a:solidFill>
              </a:rPr>
              <a:t>). The leading strand only needs </a:t>
            </a:r>
            <a:r>
              <a:rPr lang="en-US" sz="3300" b="1" dirty="0" smtClean="0">
                <a:solidFill>
                  <a:srgbClr val="FFC000"/>
                </a:solidFill>
              </a:rPr>
              <a:t>one primer</a:t>
            </a:r>
            <a:r>
              <a:rPr lang="en-US" sz="3300" dirty="0" smtClean="0">
                <a:solidFill>
                  <a:srgbClr val="FFC000"/>
                </a:solidFill>
              </a:rPr>
              <a:t> while the lagging strand needs quite </a:t>
            </a:r>
            <a:r>
              <a:rPr lang="en-US" sz="3300" b="1" dirty="0" smtClean="0">
                <a:solidFill>
                  <a:srgbClr val="FFC000"/>
                </a:solidFill>
              </a:rPr>
              <a:t>a few</a:t>
            </a:r>
            <a:r>
              <a:rPr lang="en-US" sz="3300" dirty="0" smtClean="0">
                <a:solidFill>
                  <a:srgbClr val="FFC000"/>
                </a:solidFill>
              </a:rPr>
              <a:t> as it is formed in fragments. These fragments are called </a:t>
            </a:r>
            <a:r>
              <a:rPr lang="en-US" sz="3300" b="1" i="1" dirty="0" smtClean="0">
                <a:solidFill>
                  <a:schemeClr val="accent6">
                    <a:lumMod val="60000"/>
                    <a:lumOff val="40000"/>
                  </a:schemeClr>
                </a:solidFill>
              </a:rPr>
              <a:t>Okazaki fragments</a:t>
            </a:r>
            <a:r>
              <a:rPr lang="en-US" sz="3300" dirty="0" smtClean="0">
                <a:solidFill>
                  <a:srgbClr val="FFC000"/>
                </a:solidFill>
              </a:rPr>
              <a:t>.</a:t>
            </a:r>
          </a:p>
          <a:p>
            <a:endParaRPr lang="ar-IQ"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p:nvPr/>
        </p:nvPicPr>
        <p:blipFill rotWithShape="1">
          <a:blip r:embed="rId3" cstate="print">
            <a:extLst>
              <a:ext uri="{28A0092B-C50C-407E-A947-70E740481C1C}">
                <a14:useLocalDpi xmlns:a14="http://schemas.microsoft.com/office/drawing/2010/main" val="0"/>
              </a:ext>
            </a:extLst>
          </a:blip>
          <a:srcRect l="-665" t="15749" r="786"/>
          <a:stretch/>
        </p:blipFill>
        <p:spPr bwMode="auto">
          <a:xfrm>
            <a:off x="642910" y="2143116"/>
            <a:ext cx="7786742" cy="2688181"/>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16632"/>
            <a:ext cx="8501122" cy="792088"/>
          </a:xfrm>
        </p:spPr>
        <p:txBody>
          <a:bodyPr/>
          <a:lstStyle/>
          <a:p>
            <a:pPr algn="ctr"/>
            <a:r>
              <a:rPr lang="en-GB" sz="3200" b="1" dirty="0" smtClean="0">
                <a:solidFill>
                  <a:schemeClr val="accent4">
                    <a:lumMod val="60000"/>
                    <a:lumOff val="40000"/>
                  </a:schemeClr>
                </a:solidFill>
              </a:rPr>
              <a:t>The DNA replication process</a:t>
            </a:r>
            <a:endParaRPr lang="ar-IQ" sz="3200" dirty="0">
              <a:solidFill>
                <a:schemeClr val="accent4">
                  <a:lumMod val="60000"/>
                  <a:lumOff val="40000"/>
                </a:schemeClr>
              </a:solidFill>
            </a:endParaRPr>
          </a:p>
        </p:txBody>
      </p:sp>
      <p:sp>
        <p:nvSpPr>
          <p:cNvPr id="3" name="Content Placeholder 2"/>
          <p:cNvSpPr>
            <a:spLocks noGrp="1"/>
          </p:cNvSpPr>
          <p:nvPr>
            <p:ph idx="1"/>
          </p:nvPr>
        </p:nvSpPr>
        <p:spPr>
          <a:xfrm>
            <a:off x="357158" y="836712"/>
            <a:ext cx="8607330" cy="6021288"/>
          </a:xfrm>
        </p:spPr>
        <p:txBody>
          <a:bodyPr>
            <a:normAutofit lnSpcReduction="10000"/>
          </a:bodyPr>
          <a:lstStyle/>
          <a:p>
            <a:pPr algn="just" rtl="0"/>
            <a:r>
              <a:rPr lang="en-GB" b="1" dirty="0" smtClean="0">
                <a:solidFill>
                  <a:schemeClr val="accent2">
                    <a:lumMod val="60000"/>
                    <a:lumOff val="40000"/>
                  </a:schemeClr>
                </a:solidFill>
              </a:rPr>
              <a:t>3-</a:t>
            </a:r>
            <a:r>
              <a:rPr lang="en-GB" b="1" u="sng" dirty="0" smtClean="0">
                <a:solidFill>
                  <a:schemeClr val="accent2">
                    <a:lumMod val="60000"/>
                    <a:lumOff val="40000"/>
                  </a:schemeClr>
                </a:solidFill>
              </a:rPr>
              <a:t>Termination:</a:t>
            </a:r>
            <a:r>
              <a:rPr lang="en-GB" dirty="0" smtClean="0">
                <a:solidFill>
                  <a:srgbClr val="FFC000"/>
                </a:solidFill>
              </a:rPr>
              <a:t> </a:t>
            </a:r>
            <a:r>
              <a:rPr lang="en-US" b="1" i="1" dirty="0" smtClean="0">
                <a:solidFill>
                  <a:schemeClr val="accent4">
                    <a:lumMod val="60000"/>
                    <a:lumOff val="40000"/>
                  </a:schemeClr>
                </a:solidFill>
              </a:rPr>
              <a:t>DNA polymerase I</a:t>
            </a:r>
            <a:r>
              <a:rPr lang="en-US" dirty="0" smtClean="0">
                <a:solidFill>
                  <a:schemeClr val="accent4">
                    <a:lumMod val="60000"/>
                    <a:lumOff val="40000"/>
                  </a:schemeClr>
                </a:solidFill>
              </a:rPr>
              <a:t> </a:t>
            </a:r>
            <a:r>
              <a:rPr lang="en-US" dirty="0" smtClean="0">
                <a:solidFill>
                  <a:srgbClr val="FFC000"/>
                </a:solidFill>
              </a:rPr>
              <a:t>will remove the RNA primers and replace these with DNA. The enzyme</a:t>
            </a:r>
            <a:r>
              <a:rPr lang="en-US" b="1" dirty="0" smtClean="0">
                <a:solidFill>
                  <a:srgbClr val="FFC000"/>
                </a:solidFill>
              </a:rPr>
              <a:t> </a:t>
            </a:r>
            <a:r>
              <a:rPr lang="en-US" b="1" i="1" dirty="0" smtClean="0">
                <a:solidFill>
                  <a:schemeClr val="accent4">
                    <a:lumMod val="60000"/>
                    <a:lumOff val="40000"/>
                  </a:schemeClr>
                </a:solidFill>
              </a:rPr>
              <a:t>DNA </a:t>
            </a:r>
            <a:r>
              <a:rPr lang="en-US" b="1" i="1" dirty="0" err="1" smtClean="0">
                <a:solidFill>
                  <a:schemeClr val="accent4">
                    <a:lumMod val="60000"/>
                    <a:lumOff val="40000"/>
                  </a:schemeClr>
                </a:solidFill>
              </a:rPr>
              <a:t>ligase</a:t>
            </a:r>
            <a:r>
              <a:rPr lang="en-US" dirty="0" smtClean="0">
                <a:solidFill>
                  <a:schemeClr val="accent4">
                    <a:lumMod val="60000"/>
                    <a:lumOff val="40000"/>
                  </a:schemeClr>
                </a:solidFill>
              </a:rPr>
              <a:t> </a:t>
            </a:r>
            <a:r>
              <a:rPr lang="en-US" dirty="0" smtClean="0">
                <a:solidFill>
                  <a:srgbClr val="FFC000"/>
                </a:solidFill>
              </a:rPr>
              <a:t>then joins the </a:t>
            </a:r>
            <a:r>
              <a:rPr lang="en-US" dirty="0" smtClean="0">
                <a:solidFill>
                  <a:srgbClr val="FF0000"/>
                </a:solidFill>
              </a:rPr>
              <a:t>Okazaki fragments </a:t>
            </a:r>
            <a:r>
              <a:rPr lang="en-US" dirty="0" smtClean="0">
                <a:solidFill>
                  <a:srgbClr val="FFC000"/>
                </a:solidFill>
              </a:rPr>
              <a:t>together to form a continuous strand. </a:t>
            </a:r>
          </a:p>
          <a:p>
            <a:pPr algn="just" rtl="0"/>
            <a:r>
              <a:rPr lang="en-US" dirty="0" smtClean="0">
                <a:solidFill>
                  <a:srgbClr val="FFC000"/>
                </a:solidFill>
              </a:rPr>
              <a:t>Once the new strands are complete, the daughter DNA molecules rewind automatically back to their original helix structure. Each replication results in slightly shorter daughter chromosomes. Eukaryotes have special buffer zones called </a:t>
            </a:r>
            <a:r>
              <a:rPr lang="en-US" b="1" dirty="0" smtClean="0">
                <a:solidFill>
                  <a:schemeClr val="accent6">
                    <a:lumMod val="60000"/>
                    <a:lumOff val="40000"/>
                  </a:schemeClr>
                </a:solidFill>
              </a:rPr>
              <a:t>telomeres</a:t>
            </a:r>
            <a:r>
              <a:rPr lang="en-US" dirty="0" smtClean="0">
                <a:solidFill>
                  <a:srgbClr val="FFC000"/>
                </a:solidFill>
              </a:rPr>
              <a:t> at the end of each chromosome to guard against this problem.  These are highly repetitive nucleotide sequences typically rich in </a:t>
            </a:r>
            <a:r>
              <a:rPr lang="en-US" b="1" dirty="0" smtClean="0">
                <a:solidFill>
                  <a:schemeClr val="accent6">
                    <a:lumMod val="60000"/>
                    <a:lumOff val="40000"/>
                  </a:schemeClr>
                </a:solidFill>
              </a:rPr>
              <a:t>G</a:t>
            </a:r>
            <a:r>
              <a:rPr lang="en-US" dirty="0" smtClean="0">
                <a:solidFill>
                  <a:srgbClr val="FFC000"/>
                </a:solidFill>
              </a:rPr>
              <a:t> </a:t>
            </a:r>
            <a:r>
              <a:rPr lang="en-US" b="1" dirty="0" smtClean="0">
                <a:solidFill>
                  <a:schemeClr val="accent6">
                    <a:lumMod val="60000"/>
                    <a:lumOff val="40000"/>
                  </a:schemeClr>
                </a:solidFill>
              </a:rPr>
              <a:t>nucleotides</a:t>
            </a:r>
            <a:r>
              <a:rPr lang="en-US" dirty="0" smtClean="0">
                <a:solidFill>
                  <a:srgbClr val="FFC000"/>
                </a:solidFill>
              </a:rPr>
              <a:t>.</a:t>
            </a:r>
          </a:p>
          <a:p>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yui_3_5_1_4_1426791735234_790" descr="http://files.differencebetween.com/wp-content/uploads/2013/11/DNA-Replication-Fork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538" y="2000240"/>
            <a:ext cx="6786610"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20472" cy="910454"/>
          </a:xfrm>
        </p:spPr>
        <p:txBody>
          <a:bodyPr/>
          <a:lstStyle/>
          <a:p>
            <a:pPr algn="ctr" rtl="0"/>
            <a:r>
              <a:rPr lang="en-US" sz="2400" b="1" dirty="0" smtClean="0">
                <a:solidFill>
                  <a:schemeClr val="accent6">
                    <a:lumMod val="60000"/>
                    <a:lumOff val="40000"/>
                  </a:schemeClr>
                </a:solidFill>
              </a:rPr>
              <a:t>Differences between DNA replication in Prokaryotes and Eukaryotes</a:t>
            </a:r>
            <a:r>
              <a:rPr lang="en-US" sz="2800" dirty="0" smtClean="0"/>
              <a:t/>
            </a:r>
            <a:br>
              <a:rPr lang="en-US" sz="2800" dirty="0" smtClean="0"/>
            </a:br>
            <a:r>
              <a:rPr lang="en-US" b="1" dirty="0" smtClean="0"/>
              <a:t> </a:t>
            </a:r>
            <a:r>
              <a:rPr lang="en-US" dirty="0" smtClean="0"/>
              <a:t/>
            </a:r>
            <a:br>
              <a:rPr lang="en-US" dirty="0" smtClean="0"/>
            </a:br>
            <a:endParaRPr lang="ar-IQ"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68737725"/>
              </p:ext>
            </p:extLst>
          </p:nvPr>
        </p:nvGraphicFramePr>
        <p:xfrm>
          <a:off x="323528" y="1628800"/>
          <a:ext cx="8429684" cy="5000656"/>
        </p:xfrm>
        <a:graphic>
          <a:graphicData uri="http://schemas.openxmlformats.org/drawingml/2006/table">
            <a:tbl>
              <a:tblPr rtl="1" firstRow="1" bandRow="1">
                <a:tableStyleId>{5C22544A-7EE6-4342-B048-85BDC9FD1C3A}</a:tableStyleId>
              </a:tblPr>
              <a:tblGrid>
                <a:gridCol w="4214842"/>
                <a:gridCol w="4214842"/>
              </a:tblGrid>
              <a:tr h="936867">
                <a:tc>
                  <a:txBody>
                    <a:bodyPr/>
                    <a:lstStyle/>
                    <a:p>
                      <a:pPr marL="457200" algn="ctr" rtl="0">
                        <a:lnSpc>
                          <a:spcPct val="115000"/>
                        </a:lnSpc>
                        <a:spcAft>
                          <a:spcPts val="0"/>
                        </a:spcAft>
                      </a:pPr>
                      <a:r>
                        <a:rPr lang="en-US" sz="2000" b="1" dirty="0">
                          <a:solidFill>
                            <a:schemeClr val="accent2">
                              <a:lumMod val="75000"/>
                            </a:schemeClr>
                          </a:solidFill>
                          <a:latin typeface="Arial Unicode MS" pitchFamily="34" charset="-128"/>
                          <a:ea typeface="Arial Unicode MS" pitchFamily="34" charset="-128"/>
                          <a:cs typeface="Arial Unicode MS" pitchFamily="34" charset="-128"/>
                        </a:rPr>
                        <a:t>Prokaryotes</a:t>
                      </a:r>
                      <a:endParaRPr lang="en-US" sz="2000" dirty="0">
                        <a:solidFill>
                          <a:schemeClr val="accent2">
                            <a:lumMod val="75000"/>
                          </a:schemeClr>
                        </a:solidFill>
                        <a:latin typeface="Arial Unicode MS" pitchFamily="34" charset="-128"/>
                        <a:ea typeface="Arial Unicode MS" pitchFamily="34" charset="-128"/>
                        <a:cs typeface="Arial Unicode MS" pitchFamily="34" charset="-128"/>
                      </a:endParaRPr>
                    </a:p>
                  </a:txBody>
                  <a:tcPr marL="68580" marR="68580" marT="0" marB="0"/>
                </a:tc>
                <a:tc>
                  <a:txBody>
                    <a:bodyPr/>
                    <a:lstStyle/>
                    <a:p>
                      <a:pPr marL="457200" algn="ctr" rtl="0">
                        <a:lnSpc>
                          <a:spcPct val="115000"/>
                        </a:lnSpc>
                        <a:spcAft>
                          <a:spcPts val="1000"/>
                        </a:spcAft>
                      </a:pPr>
                      <a:r>
                        <a:rPr lang="en-US" sz="2000" b="1" dirty="0">
                          <a:solidFill>
                            <a:schemeClr val="accent2">
                              <a:lumMod val="75000"/>
                            </a:schemeClr>
                          </a:solidFill>
                          <a:latin typeface="Arial Unicode MS" pitchFamily="34" charset="-128"/>
                          <a:ea typeface="Arial Unicode MS" pitchFamily="34" charset="-128"/>
                          <a:cs typeface="Arial Unicode MS" pitchFamily="34" charset="-128"/>
                        </a:rPr>
                        <a:t>Eukaryotes</a:t>
                      </a:r>
                      <a:endParaRPr lang="en-US" sz="2000" dirty="0">
                        <a:solidFill>
                          <a:schemeClr val="accent2">
                            <a:lumMod val="75000"/>
                          </a:schemeClr>
                        </a:solidFill>
                        <a:latin typeface="Arial Unicode MS" pitchFamily="34" charset="-128"/>
                        <a:ea typeface="Arial Unicode MS" pitchFamily="34" charset="-128"/>
                        <a:cs typeface="Arial Unicode MS" pitchFamily="34" charset="-128"/>
                      </a:endParaRPr>
                    </a:p>
                  </a:txBody>
                  <a:tcPr marL="68580" marR="68580" marT="0" marB="0"/>
                </a:tc>
              </a:tr>
              <a:tr h="936867">
                <a:tc>
                  <a:txBody>
                    <a:bodyPr/>
                    <a:lstStyle/>
                    <a:p>
                      <a:pPr marL="457200" algn="l" rtl="0">
                        <a:lnSpc>
                          <a:spcPct val="115000"/>
                        </a:lnSpc>
                        <a:spcAft>
                          <a:spcPts val="0"/>
                        </a:spcAft>
                      </a:pPr>
                      <a:r>
                        <a:rPr lang="en-US" sz="2000" b="1" dirty="0">
                          <a:latin typeface="Arial Unicode MS" pitchFamily="34" charset="-128"/>
                          <a:ea typeface="Arial Unicode MS" pitchFamily="34" charset="-128"/>
                          <a:cs typeface="Arial Unicode MS" pitchFamily="34" charset="-128"/>
                        </a:rPr>
                        <a:t>It occurs inside the cytoplasm.</a:t>
                      </a:r>
                      <a:endParaRPr lang="en-US" sz="2000" dirty="0">
                        <a:latin typeface="Arial Unicode MS" pitchFamily="34" charset="-128"/>
                        <a:ea typeface="Arial Unicode MS" pitchFamily="34" charset="-128"/>
                        <a:cs typeface="Arial Unicode MS" pitchFamily="34" charset="-128"/>
                      </a:endParaRPr>
                    </a:p>
                  </a:txBody>
                  <a:tcPr marL="68580" marR="68580" marT="0" marB="0"/>
                </a:tc>
                <a:tc>
                  <a:txBody>
                    <a:bodyPr/>
                    <a:lstStyle/>
                    <a:p>
                      <a:pPr marL="457200" algn="l" rtl="0">
                        <a:lnSpc>
                          <a:spcPct val="115000"/>
                        </a:lnSpc>
                        <a:spcAft>
                          <a:spcPts val="1000"/>
                        </a:spcAft>
                      </a:pPr>
                      <a:r>
                        <a:rPr lang="en-US" sz="2000" b="1" dirty="0">
                          <a:latin typeface="Arial Unicode MS" pitchFamily="34" charset="-128"/>
                          <a:ea typeface="Arial Unicode MS" pitchFamily="34" charset="-128"/>
                          <a:cs typeface="Arial Unicode MS" pitchFamily="34" charset="-128"/>
                        </a:rPr>
                        <a:t>It occurs inside the nucleus.</a:t>
                      </a:r>
                      <a:endParaRPr lang="en-US" sz="2000" dirty="0">
                        <a:latin typeface="Arial Unicode MS" pitchFamily="34" charset="-128"/>
                        <a:ea typeface="Arial Unicode MS" pitchFamily="34" charset="-128"/>
                        <a:cs typeface="Arial Unicode MS" pitchFamily="34" charset="-128"/>
                      </a:endParaRPr>
                    </a:p>
                  </a:txBody>
                  <a:tcPr marL="68580" marR="68580" marT="0" marB="0"/>
                </a:tc>
              </a:tr>
              <a:tr h="936867">
                <a:tc>
                  <a:txBody>
                    <a:bodyPr/>
                    <a:lstStyle/>
                    <a:p>
                      <a:pPr marL="228600" algn="l" rtl="1">
                        <a:lnSpc>
                          <a:spcPct val="107000"/>
                        </a:lnSpc>
                        <a:spcAft>
                          <a:spcPts val="0"/>
                        </a:spcAft>
                      </a:pPr>
                      <a:r>
                        <a:rPr lang="en-US" sz="2000" b="1" dirty="0" smtClean="0">
                          <a:latin typeface="Arial Unicode MS" pitchFamily="34" charset="-128"/>
                          <a:ea typeface="Arial Unicode MS" pitchFamily="34" charset="-128"/>
                          <a:cs typeface="Arial Unicode MS" pitchFamily="34" charset="-128"/>
                        </a:rPr>
                        <a:t>     DNA </a:t>
                      </a:r>
                      <a:r>
                        <a:rPr lang="en-US" sz="2000" b="1" dirty="0">
                          <a:latin typeface="Arial Unicode MS" pitchFamily="34" charset="-128"/>
                          <a:ea typeface="Arial Unicode MS" pitchFamily="34" charset="-128"/>
                          <a:cs typeface="Arial Unicode MS" pitchFamily="34" charset="-128"/>
                        </a:rPr>
                        <a:t>replication begins at a </a:t>
                      </a:r>
                      <a:r>
                        <a:rPr lang="en-US" sz="2000" b="1" dirty="0" smtClean="0">
                          <a:latin typeface="Arial Unicode MS" pitchFamily="34" charset="-128"/>
                          <a:ea typeface="Arial Unicode MS" pitchFamily="34" charset="-128"/>
                          <a:cs typeface="Arial Unicode MS" pitchFamily="34" charset="-128"/>
                        </a:rPr>
                        <a:t>        single </a:t>
                      </a:r>
                      <a:r>
                        <a:rPr lang="en-US" sz="2000" b="1" dirty="0">
                          <a:latin typeface="Arial Unicode MS" pitchFamily="34" charset="-128"/>
                          <a:ea typeface="Arial Unicode MS" pitchFamily="34" charset="-128"/>
                          <a:cs typeface="Arial Unicode MS" pitchFamily="34" charset="-128"/>
                        </a:rPr>
                        <a:t>point in </a:t>
                      </a:r>
                      <a:r>
                        <a:rPr lang="en-US" sz="2000" b="1" dirty="0" smtClean="0">
                          <a:latin typeface="Arial Unicode MS" pitchFamily="34" charset="-128"/>
                          <a:ea typeface="Arial Unicode MS" pitchFamily="34" charset="-128"/>
                          <a:cs typeface="Arial Unicode MS" pitchFamily="34" charset="-128"/>
                        </a:rPr>
                        <a:t>the chromosome</a:t>
                      </a:r>
                      <a:endParaRPr lang="en-US" sz="2000" dirty="0">
                        <a:latin typeface="Arial Unicode MS" pitchFamily="34" charset="-128"/>
                        <a:ea typeface="Arial Unicode MS" pitchFamily="34" charset="-128"/>
                        <a:cs typeface="Arial Unicode MS" pitchFamily="34" charset="-128"/>
                      </a:endParaRPr>
                    </a:p>
                  </a:txBody>
                  <a:tcPr marL="68580" marR="68580" marT="0" marB="0"/>
                </a:tc>
                <a:tc>
                  <a:txBody>
                    <a:bodyPr/>
                    <a:lstStyle/>
                    <a:p>
                      <a:pPr marL="457200" algn="l" rtl="0">
                        <a:lnSpc>
                          <a:spcPct val="115000"/>
                        </a:lnSpc>
                        <a:spcAft>
                          <a:spcPts val="1000"/>
                        </a:spcAft>
                      </a:pPr>
                      <a:r>
                        <a:rPr lang="en-GB" sz="2000" b="1" dirty="0">
                          <a:latin typeface="Arial Unicode MS" pitchFamily="34" charset="-128"/>
                          <a:ea typeface="Arial Unicode MS" pitchFamily="34" charset="-128"/>
                          <a:cs typeface="Arial Unicode MS" pitchFamily="34" charset="-128"/>
                        </a:rPr>
                        <a:t>replication occurs at hundreds of places</a:t>
                      </a:r>
                      <a:endParaRPr lang="en-US" sz="2000" dirty="0">
                        <a:latin typeface="Arial Unicode MS" pitchFamily="34" charset="-128"/>
                        <a:ea typeface="Arial Unicode MS" pitchFamily="34" charset="-128"/>
                        <a:cs typeface="Arial Unicode MS" pitchFamily="34" charset="-128"/>
                      </a:endParaRPr>
                    </a:p>
                  </a:txBody>
                  <a:tcPr marL="68580" marR="68580" marT="0" marB="0"/>
                </a:tc>
              </a:tr>
              <a:tr h="936867">
                <a:tc>
                  <a:txBody>
                    <a:bodyPr/>
                    <a:lstStyle/>
                    <a:p>
                      <a:pPr marL="457200" algn="l" rtl="0">
                        <a:lnSpc>
                          <a:spcPct val="115000"/>
                        </a:lnSpc>
                        <a:spcAft>
                          <a:spcPts val="0"/>
                        </a:spcAft>
                      </a:pPr>
                      <a:r>
                        <a:rPr lang="en-US" sz="2000" b="1" dirty="0">
                          <a:latin typeface="Arial Unicode MS" pitchFamily="34" charset="-128"/>
                          <a:ea typeface="Arial Unicode MS" pitchFamily="34" charset="-128"/>
                          <a:cs typeface="Arial Unicode MS" pitchFamily="34" charset="-128"/>
                        </a:rPr>
                        <a:t>Okazaki fragment are large, 1000-2000 nucleotides long.</a:t>
                      </a:r>
                      <a:endParaRPr lang="en-US" sz="2000" dirty="0">
                        <a:latin typeface="Arial Unicode MS" pitchFamily="34" charset="-128"/>
                        <a:ea typeface="Arial Unicode MS" pitchFamily="34" charset="-128"/>
                        <a:cs typeface="Arial Unicode MS" pitchFamily="34" charset="-128"/>
                      </a:endParaRPr>
                    </a:p>
                  </a:txBody>
                  <a:tcPr marL="68580" marR="68580" marT="0" marB="0"/>
                </a:tc>
                <a:tc>
                  <a:txBody>
                    <a:bodyPr/>
                    <a:lstStyle/>
                    <a:p>
                      <a:pPr marL="457200" algn="l" rtl="0">
                        <a:lnSpc>
                          <a:spcPct val="115000"/>
                        </a:lnSpc>
                        <a:spcAft>
                          <a:spcPts val="1000"/>
                        </a:spcAft>
                      </a:pPr>
                      <a:r>
                        <a:rPr lang="en-US" sz="2000" b="1" dirty="0">
                          <a:latin typeface="Arial Unicode MS" pitchFamily="34" charset="-128"/>
                          <a:ea typeface="Arial Unicode MS" pitchFamily="34" charset="-128"/>
                          <a:cs typeface="Arial Unicode MS" pitchFamily="34" charset="-128"/>
                        </a:rPr>
                        <a:t>Okazaki fragment are short, 100-200 nucleotides long.</a:t>
                      </a:r>
                      <a:endParaRPr lang="en-US" sz="2000" dirty="0">
                        <a:latin typeface="Arial Unicode MS" pitchFamily="34" charset="-128"/>
                        <a:ea typeface="Arial Unicode MS" pitchFamily="34" charset="-128"/>
                        <a:cs typeface="Arial Unicode MS" pitchFamily="34" charset="-128"/>
                      </a:endParaRPr>
                    </a:p>
                  </a:txBody>
                  <a:tcPr marL="68580" marR="68580" marT="0" marB="0"/>
                </a:tc>
              </a:tr>
              <a:tr h="1253188">
                <a:tc>
                  <a:txBody>
                    <a:bodyPr/>
                    <a:lstStyle/>
                    <a:p>
                      <a:pPr marL="457200" algn="l" rtl="0">
                        <a:lnSpc>
                          <a:spcPct val="115000"/>
                        </a:lnSpc>
                        <a:spcAft>
                          <a:spcPts val="0"/>
                        </a:spcAft>
                      </a:pPr>
                      <a:r>
                        <a:rPr lang="en-US" sz="2000" b="1" dirty="0">
                          <a:latin typeface="Arial Unicode MS" pitchFamily="34" charset="-128"/>
                          <a:ea typeface="Arial Unicode MS" pitchFamily="34" charset="-128"/>
                          <a:cs typeface="Arial Unicode MS" pitchFamily="34" charset="-128"/>
                        </a:rPr>
                        <a:t>Replication is very rapid, some 2000 </a:t>
                      </a:r>
                      <a:r>
                        <a:rPr lang="en-US" sz="2000" b="1" dirty="0" err="1">
                          <a:latin typeface="Arial Unicode MS" pitchFamily="34" charset="-128"/>
                          <a:ea typeface="Arial Unicode MS" pitchFamily="34" charset="-128"/>
                          <a:cs typeface="Arial Unicode MS" pitchFamily="34" charset="-128"/>
                        </a:rPr>
                        <a:t>bp</a:t>
                      </a:r>
                      <a:r>
                        <a:rPr lang="en-US" sz="2000" b="1" dirty="0">
                          <a:latin typeface="Arial Unicode MS" pitchFamily="34" charset="-128"/>
                          <a:ea typeface="Arial Unicode MS" pitchFamily="34" charset="-128"/>
                          <a:cs typeface="Arial Unicode MS" pitchFamily="34" charset="-128"/>
                        </a:rPr>
                        <a:t> per second are added.</a:t>
                      </a:r>
                      <a:endParaRPr lang="en-US" sz="2000" dirty="0">
                        <a:latin typeface="Arial Unicode MS" pitchFamily="34" charset="-128"/>
                        <a:ea typeface="Arial Unicode MS" pitchFamily="34" charset="-128"/>
                        <a:cs typeface="Arial Unicode MS" pitchFamily="34" charset="-128"/>
                      </a:endParaRPr>
                    </a:p>
                  </a:txBody>
                  <a:tcPr marL="68580" marR="68580" marT="0" marB="0"/>
                </a:tc>
                <a:tc>
                  <a:txBody>
                    <a:bodyPr/>
                    <a:lstStyle/>
                    <a:p>
                      <a:pPr marL="457200" algn="l" rtl="0">
                        <a:lnSpc>
                          <a:spcPct val="115000"/>
                        </a:lnSpc>
                        <a:spcAft>
                          <a:spcPts val="1000"/>
                        </a:spcAft>
                      </a:pPr>
                      <a:r>
                        <a:rPr lang="en-US" sz="2000" b="1" dirty="0">
                          <a:latin typeface="Arial Unicode MS" pitchFamily="34" charset="-128"/>
                          <a:ea typeface="Arial Unicode MS" pitchFamily="34" charset="-128"/>
                          <a:cs typeface="Arial Unicode MS" pitchFamily="34" charset="-128"/>
                        </a:rPr>
                        <a:t>Replication is slow, some 100 nucleotides per second are added.</a:t>
                      </a:r>
                      <a:endParaRPr lang="en-US" sz="2000" dirty="0">
                        <a:latin typeface="Arial Unicode MS" pitchFamily="34" charset="-128"/>
                        <a:ea typeface="Arial Unicode MS" pitchFamily="34" charset="-128"/>
                        <a:cs typeface="Arial Unicode MS" pitchFamily="34" charset="-128"/>
                      </a:endParaRPr>
                    </a:p>
                  </a:txBody>
                  <a:tcPr marL="68580" marR="68580" marT="0" marB="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8286808" cy="714380"/>
          </a:xfrm>
        </p:spPr>
        <p:txBody>
          <a:bodyPr/>
          <a:lstStyle/>
          <a:p>
            <a:pPr algn="ctr"/>
            <a:r>
              <a:rPr lang="en-US" b="1" u="sng" dirty="0" smtClean="0">
                <a:solidFill>
                  <a:schemeClr val="accent6">
                    <a:lumMod val="60000"/>
                    <a:lumOff val="40000"/>
                  </a:schemeClr>
                </a:solidFill>
              </a:rPr>
              <a:t>Summary</a:t>
            </a:r>
            <a:endParaRPr lang="ar-IQ" u="sng" dirty="0">
              <a:solidFill>
                <a:schemeClr val="accent6">
                  <a:lumMod val="60000"/>
                  <a:lumOff val="40000"/>
                </a:schemeClr>
              </a:solidFill>
            </a:endParaRPr>
          </a:p>
        </p:txBody>
      </p:sp>
      <p:sp>
        <p:nvSpPr>
          <p:cNvPr id="3" name="Content Placeholder 2"/>
          <p:cNvSpPr>
            <a:spLocks noGrp="1"/>
          </p:cNvSpPr>
          <p:nvPr>
            <p:ph idx="1"/>
          </p:nvPr>
        </p:nvSpPr>
        <p:spPr>
          <a:xfrm>
            <a:off x="428596" y="1000108"/>
            <a:ext cx="8572560" cy="5857892"/>
          </a:xfrm>
        </p:spPr>
        <p:txBody>
          <a:bodyPr>
            <a:normAutofit fontScale="70000" lnSpcReduction="20000"/>
          </a:bodyPr>
          <a:lstStyle/>
          <a:p>
            <a:pPr lvl="0" algn="l" rtl="0"/>
            <a:r>
              <a:rPr lang="en-US" sz="3100" b="1" dirty="0" err="1" smtClean="0">
                <a:solidFill>
                  <a:schemeClr val="accent3"/>
                </a:solidFill>
              </a:rPr>
              <a:t>Helicase</a:t>
            </a:r>
            <a:r>
              <a:rPr lang="en-US" sz="3100" b="1" dirty="0" smtClean="0">
                <a:solidFill>
                  <a:schemeClr val="accent3"/>
                </a:solidFill>
              </a:rPr>
              <a:t> </a:t>
            </a:r>
            <a:r>
              <a:rPr lang="en-US" sz="3100" b="1" dirty="0" smtClean="0">
                <a:solidFill>
                  <a:schemeClr val="accent6">
                    <a:lumMod val="60000"/>
                    <a:lumOff val="40000"/>
                  </a:schemeClr>
                </a:solidFill>
              </a:rPr>
              <a:t>uncoils</a:t>
            </a:r>
            <a:r>
              <a:rPr lang="en-US" sz="3100" b="1" dirty="0" smtClean="0">
                <a:solidFill>
                  <a:schemeClr val="accent3"/>
                </a:solidFill>
              </a:rPr>
              <a:t> the DNA</a:t>
            </a:r>
          </a:p>
          <a:p>
            <a:pPr lvl="0" algn="l" rtl="0"/>
            <a:r>
              <a:rPr lang="en-US" sz="3100" b="1" dirty="0" smtClean="0">
                <a:solidFill>
                  <a:schemeClr val="accent6">
                    <a:lumMod val="60000"/>
                    <a:lumOff val="40000"/>
                  </a:schemeClr>
                </a:solidFill>
              </a:rPr>
              <a:t>RNA </a:t>
            </a:r>
            <a:r>
              <a:rPr lang="en-US" sz="3100" b="1" dirty="0" err="1" smtClean="0">
                <a:solidFill>
                  <a:schemeClr val="accent6">
                    <a:lumMod val="60000"/>
                    <a:lumOff val="40000"/>
                  </a:schemeClr>
                </a:solidFill>
              </a:rPr>
              <a:t>primase</a:t>
            </a:r>
            <a:r>
              <a:rPr lang="en-US" sz="3100" b="1" dirty="0" smtClean="0">
                <a:solidFill>
                  <a:schemeClr val="accent3"/>
                </a:solidFill>
              </a:rPr>
              <a:t> adds short sequences of RNA to both strands (the primer)</a:t>
            </a:r>
          </a:p>
          <a:p>
            <a:pPr lvl="0" algn="l" rtl="0"/>
            <a:r>
              <a:rPr lang="en-US" sz="3100" b="1" dirty="0" smtClean="0">
                <a:solidFill>
                  <a:schemeClr val="accent3"/>
                </a:solidFill>
              </a:rPr>
              <a:t>The primer allows </a:t>
            </a:r>
            <a:r>
              <a:rPr lang="en-US" sz="3100" b="1" dirty="0" smtClean="0">
                <a:solidFill>
                  <a:schemeClr val="accent6">
                    <a:lumMod val="60000"/>
                    <a:lumOff val="40000"/>
                  </a:schemeClr>
                </a:solidFill>
              </a:rPr>
              <a:t>DNA polymerase III </a:t>
            </a:r>
            <a:r>
              <a:rPr lang="en-US" sz="3100" b="1" dirty="0" smtClean="0">
                <a:solidFill>
                  <a:schemeClr val="accent3"/>
                </a:solidFill>
              </a:rPr>
              <a:t>to bind and start replication</a:t>
            </a:r>
          </a:p>
          <a:p>
            <a:pPr lvl="0" algn="l" rtl="0"/>
            <a:r>
              <a:rPr lang="en-US" sz="3100" b="1" dirty="0" smtClean="0">
                <a:solidFill>
                  <a:schemeClr val="accent6">
                    <a:lumMod val="60000"/>
                    <a:lumOff val="40000"/>
                  </a:schemeClr>
                </a:solidFill>
              </a:rPr>
              <a:t>DNA polymerase III </a:t>
            </a:r>
            <a:r>
              <a:rPr lang="en-US" sz="3100" b="1" dirty="0" smtClean="0">
                <a:solidFill>
                  <a:schemeClr val="accent3"/>
                </a:solidFill>
              </a:rPr>
              <a:t>adds nucleotides to each template strand in a </a:t>
            </a:r>
            <a:r>
              <a:rPr lang="en-US" sz="3100" b="1" dirty="0" smtClean="0">
                <a:solidFill>
                  <a:schemeClr val="accent6">
                    <a:lumMod val="60000"/>
                    <a:lumOff val="40000"/>
                  </a:schemeClr>
                </a:solidFill>
              </a:rPr>
              <a:t>5'→3'</a:t>
            </a:r>
            <a:r>
              <a:rPr lang="en-US" sz="3100" b="1" dirty="0" smtClean="0">
                <a:solidFill>
                  <a:schemeClr val="accent3"/>
                </a:solidFill>
              </a:rPr>
              <a:t> direction</a:t>
            </a:r>
          </a:p>
          <a:p>
            <a:pPr lvl="0" algn="l" rtl="0"/>
            <a:r>
              <a:rPr lang="en-US" sz="3100" b="1" dirty="0" smtClean="0">
                <a:solidFill>
                  <a:schemeClr val="accent3"/>
                </a:solidFill>
              </a:rPr>
              <a:t>These nucleotides are initially </a:t>
            </a:r>
            <a:r>
              <a:rPr lang="en-US" sz="3100" b="1" dirty="0" err="1" smtClean="0">
                <a:solidFill>
                  <a:schemeClr val="accent3"/>
                </a:solidFill>
              </a:rPr>
              <a:t>deoxyribonucleoside</a:t>
            </a:r>
            <a:r>
              <a:rPr lang="en-US" sz="3100" b="1" dirty="0" smtClean="0">
                <a:solidFill>
                  <a:schemeClr val="accent3"/>
                </a:solidFill>
              </a:rPr>
              <a:t> </a:t>
            </a:r>
            <a:r>
              <a:rPr lang="en-US" sz="3100" b="1" dirty="0" err="1" smtClean="0">
                <a:solidFill>
                  <a:schemeClr val="accent3"/>
                </a:solidFill>
              </a:rPr>
              <a:t>triphosphates</a:t>
            </a:r>
            <a:r>
              <a:rPr lang="en-US" sz="3100" b="1" dirty="0" smtClean="0">
                <a:solidFill>
                  <a:schemeClr val="accent3"/>
                </a:solidFill>
              </a:rPr>
              <a:t> but they lose two phosphate groups during the replication process to release energy</a:t>
            </a:r>
          </a:p>
          <a:p>
            <a:pPr lvl="0" algn="l" rtl="0"/>
            <a:r>
              <a:rPr lang="en-US" sz="3100" b="1" dirty="0" smtClean="0">
                <a:solidFill>
                  <a:schemeClr val="accent3"/>
                </a:solidFill>
              </a:rPr>
              <a:t>One strand is replicated in a continuous manner in the same direction as the replication fork (</a:t>
            </a:r>
            <a:r>
              <a:rPr lang="en-US" sz="3100" b="1" dirty="0" smtClean="0">
                <a:solidFill>
                  <a:schemeClr val="accent6">
                    <a:lumMod val="60000"/>
                    <a:lumOff val="40000"/>
                  </a:schemeClr>
                </a:solidFill>
              </a:rPr>
              <a:t>leading strand</a:t>
            </a:r>
            <a:r>
              <a:rPr lang="en-US" sz="3100" b="1" dirty="0" smtClean="0">
                <a:solidFill>
                  <a:schemeClr val="accent3"/>
                </a:solidFill>
              </a:rPr>
              <a:t>)</a:t>
            </a:r>
          </a:p>
          <a:p>
            <a:pPr lvl="0" algn="l" rtl="0"/>
            <a:r>
              <a:rPr lang="en-US" sz="3100" b="1" dirty="0" smtClean="0">
                <a:solidFill>
                  <a:schemeClr val="accent3"/>
                </a:solidFill>
              </a:rPr>
              <a:t>The other strand is replicated in fragments (</a:t>
            </a:r>
            <a:r>
              <a:rPr lang="en-US" sz="3100" b="1" dirty="0" smtClean="0">
                <a:solidFill>
                  <a:schemeClr val="accent6">
                    <a:lumMod val="60000"/>
                    <a:lumOff val="40000"/>
                  </a:schemeClr>
                </a:solidFill>
              </a:rPr>
              <a:t>Okazaki fragments</a:t>
            </a:r>
            <a:r>
              <a:rPr lang="en-US" sz="3100" b="1" dirty="0" smtClean="0">
                <a:solidFill>
                  <a:schemeClr val="accent3"/>
                </a:solidFill>
              </a:rPr>
              <a:t>) in the opposite direction (</a:t>
            </a:r>
            <a:r>
              <a:rPr lang="en-US" sz="3100" b="1" dirty="0" smtClean="0">
                <a:solidFill>
                  <a:schemeClr val="accent6">
                    <a:lumMod val="60000"/>
                    <a:lumOff val="40000"/>
                  </a:schemeClr>
                </a:solidFill>
              </a:rPr>
              <a:t>lagging strand</a:t>
            </a:r>
            <a:r>
              <a:rPr lang="en-US" sz="3100" b="1" dirty="0" smtClean="0">
                <a:solidFill>
                  <a:schemeClr val="accent3"/>
                </a:solidFill>
              </a:rPr>
              <a:t>) </a:t>
            </a:r>
          </a:p>
          <a:p>
            <a:pPr lvl="0" algn="l" rtl="0"/>
            <a:r>
              <a:rPr lang="en-US" sz="3100" b="1" dirty="0" smtClean="0">
                <a:solidFill>
                  <a:schemeClr val="accent6">
                    <a:lumMod val="60000"/>
                    <a:lumOff val="40000"/>
                  </a:schemeClr>
                </a:solidFill>
              </a:rPr>
              <a:t>DNA polymerase I </a:t>
            </a:r>
            <a:r>
              <a:rPr lang="en-US" sz="3100" b="1" dirty="0" smtClean="0">
                <a:solidFill>
                  <a:schemeClr val="accent3"/>
                </a:solidFill>
              </a:rPr>
              <a:t>removes the RNA primers and replaces them with DNA</a:t>
            </a:r>
          </a:p>
          <a:p>
            <a:pPr lvl="0" algn="l" rtl="0"/>
            <a:r>
              <a:rPr lang="en-US" sz="3100" b="1" dirty="0" smtClean="0">
                <a:solidFill>
                  <a:schemeClr val="accent6">
                    <a:lumMod val="60000"/>
                    <a:lumOff val="40000"/>
                  </a:schemeClr>
                </a:solidFill>
              </a:rPr>
              <a:t>DNA </a:t>
            </a:r>
            <a:r>
              <a:rPr lang="en-US" sz="3100" b="1" dirty="0" err="1" smtClean="0">
                <a:solidFill>
                  <a:schemeClr val="accent6">
                    <a:lumMod val="60000"/>
                    <a:lumOff val="40000"/>
                  </a:schemeClr>
                </a:solidFill>
              </a:rPr>
              <a:t>ligase</a:t>
            </a:r>
            <a:r>
              <a:rPr lang="en-US" sz="3100" b="1" dirty="0" smtClean="0">
                <a:solidFill>
                  <a:schemeClr val="accent6">
                    <a:lumMod val="60000"/>
                    <a:lumOff val="40000"/>
                  </a:schemeClr>
                </a:solidFill>
              </a:rPr>
              <a:t> </a:t>
            </a:r>
            <a:r>
              <a:rPr lang="en-US" sz="3100" b="1" dirty="0" smtClean="0">
                <a:solidFill>
                  <a:schemeClr val="accent3"/>
                </a:solidFill>
              </a:rPr>
              <a:t>then joins the </a:t>
            </a:r>
            <a:r>
              <a:rPr lang="en-US" sz="3100" b="1" dirty="0" smtClean="0">
                <a:solidFill>
                  <a:schemeClr val="accent6">
                    <a:lumMod val="60000"/>
                    <a:lumOff val="40000"/>
                  </a:schemeClr>
                </a:solidFill>
              </a:rPr>
              <a:t>Okazaki fragments </a:t>
            </a:r>
            <a:r>
              <a:rPr lang="en-US" sz="3100" b="1" dirty="0" smtClean="0">
                <a:solidFill>
                  <a:schemeClr val="accent3"/>
                </a:solidFill>
              </a:rPr>
              <a:t>together to form a continuous strand</a:t>
            </a:r>
          </a:p>
          <a:p>
            <a:endParaRPr lang="ar-IQ"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291</TotalTime>
  <Words>1130</Words>
  <Application>Microsoft Office PowerPoint</Application>
  <PresentationFormat>On-screen Show (4:3)</PresentationFormat>
  <Paragraphs>58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Metro</vt:lpstr>
      <vt:lpstr>Cell Biology Lec (11) DNA Replication &amp; Proteins synthesis</vt:lpstr>
      <vt:lpstr>DNA replications  </vt:lpstr>
      <vt:lpstr>PowerPoint Presentation</vt:lpstr>
      <vt:lpstr>The DNA replication process</vt:lpstr>
      <vt:lpstr>PowerPoint Presentation</vt:lpstr>
      <vt:lpstr>The DNA replication process</vt:lpstr>
      <vt:lpstr>PowerPoint Presentation</vt:lpstr>
      <vt:lpstr>Differences between DNA replication in Prokaryotes and Eukaryotes   </vt:lpstr>
      <vt:lpstr>Summary</vt:lpstr>
      <vt:lpstr>From DNA to Protein </vt:lpstr>
      <vt:lpstr>Transcription </vt:lpstr>
      <vt:lpstr>Transcription</vt:lpstr>
      <vt:lpstr>Transcription</vt:lpstr>
      <vt:lpstr>Transcription</vt:lpstr>
      <vt:lpstr>The translation process</vt:lpstr>
      <vt:lpstr>The translation process </vt:lpstr>
      <vt:lpstr>The translation process </vt:lpstr>
      <vt:lpstr>The translation process</vt:lpstr>
      <vt:lpstr>The translation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Replication &amp; Proteins synthesis</dc:title>
  <dc:creator>max</dc:creator>
  <cp:lastModifiedBy>Nice</cp:lastModifiedBy>
  <cp:revision>27</cp:revision>
  <dcterms:created xsi:type="dcterms:W3CDTF">2015-03-20T15:50:03Z</dcterms:created>
  <dcterms:modified xsi:type="dcterms:W3CDTF">2018-07-25T16:18:24Z</dcterms:modified>
</cp:coreProperties>
</file>